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0"/>
  </p:notesMasterIdLst>
  <p:handoutMasterIdLst>
    <p:handoutMasterId r:id="rId111"/>
  </p:handoutMasterIdLst>
  <p:sldIdLst>
    <p:sldId id="256" r:id="rId2"/>
    <p:sldId id="906" r:id="rId3"/>
    <p:sldId id="907" r:id="rId4"/>
    <p:sldId id="842" r:id="rId5"/>
    <p:sldId id="896" r:id="rId6"/>
    <p:sldId id="675" r:id="rId7"/>
    <p:sldId id="676" r:id="rId8"/>
    <p:sldId id="677" r:id="rId9"/>
    <p:sldId id="678" r:id="rId10"/>
    <p:sldId id="679" r:id="rId11"/>
    <p:sldId id="733" r:id="rId12"/>
    <p:sldId id="734" r:id="rId13"/>
    <p:sldId id="735" r:id="rId14"/>
    <p:sldId id="680" r:id="rId15"/>
    <p:sldId id="737" r:id="rId16"/>
    <p:sldId id="736" r:id="rId17"/>
    <p:sldId id="738" r:id="rId18"/>
    <p:sldId id="681" r:id="rId19"/>
    <p:sldId id="742" r:id="rId20"/>
    <p:sldId id="745" r:id="rId21"/>
    <p:sldId id="744" r:id="rId22"/>
    <p:sldId id="743" r:id="rId23"/>
    <p:sldId id="746" r:id="rId24"/>
    <p:sldId id="747" r:id="rId25"/>
    <p:sldId id="748" r:id="rId26"/>
    <p:sldId id="749" r:id="rId27"/>
    <p:sldId id="750" r:id="rId28"/>
    <p:sldId id="683" r:id="rId29"/>
    <p:sldId id="685" r:id="rId30"/>
    <p:sldId id="686" r:id="rId31"/>
    <p:sldId id="687" r:id="rId32"/>
    <p:sldId id="688" r:id="rId33"/>
    <p:sldId id="740" r:id="rId34"/>
    <p:sldId id="751" r:id="rId35"/>
    <p:sldId id="689" r:id="rId36"/>
    <p:sldId id="690" r:id="rId37"/>
    <p:sldId id="691" r:id="rId38"/>
    <p:sldId id="597" r:id="rId39"/>
    <p:sldId id="635" r:id="rId40"/>
    <p:sldId id="636" r:id="rId41"/>
    <p:sldId id="637" r:id="rId42"/>
    <p:sldId id="638" r:id="rId43"/>
    <p:sldId id="639" r:id="rId44"/>
    <p:sldId id="609" r:id="rId45"/>
    <p:sldId id="610" r:id="rId46"/>
    <p:sldId id="611" r:id="rId47"/>
    <p:sldId id="612" r:id="rId48"/>
    <p:sldId id="613" r:id="rId49"/>
    <p:sldId id="614" r:id="rId50"/>
    <p:sldId id="620" r:id="rId51"/>
    <p:sldId id="615" r:id="rId52"/>
    <p:sldId id="640" r:id="rId53"/>
    <p:sldId id="641" r:id="rId54"/>
    <p:sldId id="642" r:id="rId55"/>
    <p:sldId id="643" r:id="rId56"/>
    <p:sldId id="645" r:id="rId57"/>
    <p:sldId id="646" r:id="rId58"/>
    <p:sldId id="647" r:id="rId59"/>
    <p:sldId id="648" r:id="rId60"/>
    <p:sldId id="649" r:id="rId61"/>
    <p:sldId id="650" r:id="rId62"/>
    <p:sldId id="616" r:id="rId63"/>
    <p:sldId id="651" r:id="rId64"/>
    <p:sldId id="652" r:id="rId65"/>
    <p:sldId id="617" r:id="rId66"/>
    <p:sldId id="618" r:id="rId67"/>
    <p:sldId id="653" r:id="rId68"/>
    <p:sldId id="910" r:id="rId69"/>
    <p:sldId id="752" r:id="rId70"/>
    <p:sldId id="912" r:id="rId71"/>
    <p:sldId id="753" r:id="rId72"/>
    <p:sldId id="754" r:id="rId73"/>
    <p:sldId id="755" r:id="rId74"/>
    <p:sldId id="756" r:id="rId75"/>
    <p:sldId id="757" r:id="rId76"/>
    <p:sldId id="758" r:id="rId77"/>
    <p:sldId id="759" r:id="rId78"/>
    <p:sldId id="760" r:id="rId79"/>
    <p:sldId id="761" r:id="rId80"/>
    <p:sldId id="762" r:id="rId81"/>
    <p:sldId id="763" r:id="rId82"/>
    <p:sldId id="764" r:id="rId83"/>
    <p:sldId id="765" r:id="rId84"/>
    <p:sldId id="766" r:id="rId85"/>
    <p:sldId id="767" r:id="rId86"/>
    <p:sldId id="768" r:id="rId87"/>
    <p:sldId id="769" r:id="rId88"/>
    <p:sldId id="770" r:id="rId89"/>
    <p:sldId id="771" r:id="rId90"/>
    <p:sldId id="772" r:id="rId91"/>
    <p:sldId id="773" r:id="rId92"/>
    <p:sldId id="774" r:id="rId93"/>
    <p:sldId id="911" r:id="rId94"/>
    <p:sldId id="913" r:id="rId95"/>
    <p:sldId id="914" r:id="rId96"/>
    <p:sldId id="915" r:id="rId97"/>
    <p:sldId id="917" r:id="rId98"/>
    <p:sldId id="918" r:id="rId99"/>
    <p:sldId id="919" r:id="rId100"/>
    <p:sldId id="920" r:id="rId101"/>
    <p:sldId id="921" r:id="rId102"/>
    <p:sldId id="922" r:id="rId103"/>
    <p:sldId id="908" r:id="rId104"/>
    <p:sldId id="923" r:id="rId105"/>
    <p:sldId id="924" r:id="rId106"/>
    <p:sldId id="903" r:id="rId107"/>
    <p:sldId id="925" r:id="rId108"/>
    <p:sldId id="926" r:id="rId109"/>
  </p:sldIdLst>
  <p:sldSz cx="9144000" cy="6858000" type="screen4x3"/>
  <p:notesSz cx="6797675" cy="9926638"/>
  <p:custDataLst>
    <p:tags r:id="rId112"/>
  </p:custDataLst>
  <p:defaultTextStyle>
    <a:defPPr>
      <a:defRPr lang="zh-CN"/>
    </a:defPPr>
    <a:lvl1pPr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308">
          <p15:clr>
            <a:srgbClr val="A4A3A4"/>
          </p15:clr>
        </p15:guide>
        <p15:guide id="2" pos="5760">
          <p15:clr>
            <a:srgbClr val="A4A3A4"/>
          </p15:clr>
        </p15:guide>
      </p15:sldGuideLst>
    </p:ext>
    <p:ext uri="{2D200454-40CA-4A62-9FC3-DE9A4176ACB9}">
      <p15:notesGuideLst xmlns:p15="http://schemas.microsoft.com/office/powerpoint/2012/main">
        <p15:guide id="1" orient="horz" pos="3127">
          <p15:clr>
            <a:srgbClr val="A4A3A4"/>
          </p15:clr>
        </p15:guide>
        <p15:guide id="2" pos="21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FF"/>
    <a:srgbClr val="00FF00"/>
    <a:srgbClr val="000000"/>
    <a:srgbClr val="EBDEC9"/>
    <a:srgbClr val="BE3A3A"/>
    <a:srgbClr val="806858"/>
    <a:srgbClr val="735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8361" autoAdjust="0"/>
  </p:normalViewPr>
  <p:slideViewPr>
    <p:cSldViewPr>
      <p:cViewPr varScale="1">
        <p:scale>
          <a:sx n="82" d="100"/>
          <a:sy n="82" d="100"/>
        </p:scale>
        <p:origin x="1402" y="82"/>
      </p:cViewPr>
      <p:guideLst>
        <p:guide orient="horz" pos="4308"/>
        <p:guide pos="576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sorterViewPr>
    <p:cViewPr>
      <p:scale>
        <a:sx n="200" d="100"/>
        <a:sy n="200" d="100"/>
      </p:scale>
      <p:origin x="0" y="-2388"/>
    </p:cViewPr>
  </p:sorterViewPr>
  <p:notesViewPr>
    <p:cSldViewPr>
      <p:cViewPr varScale="1">
        <p:scale>
          <a:sx n="57" d="100"/>
          <a:sy n="57" d="100"/>
        </p:scale>
        <p:origin x="-1836" y="-84"/>
      </p:cViewPr>
      <p:guideLst>
        <p:guide orient="horz" pos="3127"/>
        <p:guide pos="212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gs" Target="tags/tag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50.xml"/><Relationship Id="rId13" Type="http://schemas.openxmlformats.org/officeDocument/2006/relationships/slide" Target="slides/slide66.xml"/><Relationship Id="rId3" Type="http://schemas.openxmlformats.org/officeDocument/2006/relationships/slide" Target="slides/slide45.xml"/><Relationship Id="rId7" Type="http://schemas.openxmlformats.org/officeDocument/2006/relationships/slide" Target="slides/slide49.xml"/><Relationship Id="rId12" Type="http://schemas.openxmlformats.org/officeDocument/2006/relationships/slide" Target="slides/slide65.xml"/><Relationship Id="rId2" Type="http://schemas.openxmlformats.org/officeDocument/2006/relationships/slide" Target="slides/slide44.xml"/><Relationship Id="rId1" Type="http://schemas.openxmlformats.org/officeDocument/2006/relationships/slide" Target="slides/slide38.xml"/><Relationship Id="rId6" Type="http://schemas.openxmlformats.org/officeDocument/2006/relationships/slide" Target="slides/slide48.xml"/><Relationship Id="rId11" Type="http://schemas.openxmlformats.org/officeDocument/2006/relationships/slide" Target="slides/slide62.xml"/><Relationship Id="rId5" Type="http://schemas.openxmlformats.org/officeDocument/2006/relationships/slide" Target="slides/slide47.xml"/><Relationship Id="rId10" Type="http://schemas.openxmlformats.org/officeDocument/2006/relationships/slide" Target="slides/slide52.xml"/><Relationship Id="rId4" Type="http://schemas.openxmlformats.org/officeDocument/2006/relationships/slide" Target="slides/slide46.xml"/><Relationship Id="rId9"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en-US" altLang="zh-CN"/>
          </a:p>
        </p:txBody>
      </p:sp>
      <p:sp>
        <p:nvSpPr>
          <p:cNvPr id="124931" name="Rectangle 3"/>
          <p:cNvSpPr>
            <a:spLocks noGrp="1" noChangeArrowheads="1"/>
          </p:cNvSpPr>
          <p:nvPr>
            <p:ph type="dt" sz="quarter"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endParaRPr lang="en-US" altLang="zh-CN"/>
          </a:p>
        </p:txBody>
      </p:sp>
      <p:sp>
        <p:nvSpPr>
          <p:cNvPr id="124932" name="Rectangle 4"/>
          <p:cNvSpPr>
            <a:spLocks noGrp="1" noChangeArrowheads="1"/>
          </p:cNvSpPr>
          <p:nvPr>
            <p:ph type="ftr" sz="quarter" idx="2"/>
          </p:nvPr>
        </p:nvSpPr>
        <p:spPr bwMode="auto">
          <a:xfrm>
            <a:off x="0" y="9428163"/>
            <a:ext cx="2946400" cy="496887"/>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124933" name="Rectangle 5"/>
          <p:cNvSpPr>
            <a:spLocks noGrp="1" noChangeArrowheads="1"/>
          </p:cNvSpPr>
          <p:nvPr>
            <p:ph type="sldNum" sz="quarter" idx="3"/>
          </p:nvPr>
        </p:nvSpPr>
        <p:spPr bwMode="auto">
          <a:xfrm>
            <a:off x="3849688" y="9428163"/>
            <a:ext cx="2946400" cy="496887"/>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A8260D01-227B-43E1-94BF-0B6B7C86EE31}"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en-US" altLang="zh-CN"/>
          </a:p>
        </p:txBody>
      </p:sp>
      <p:sp>
        <p:nvSpPr>
          <p:cNvPr id="18125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125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1254" name="Rectangle 6"/>
          <p:cNvSpPr>
            <a:spLocks noGrp="1" noChangeArrowheads="1"/>
          </p:cNvSpPr>
          <p:nvPr>
            <p:ph type="ftr" sz="quarter" idx="4"/>
          </p:nvPr>
        </p:nvSpPr>
        <p:spPr bwMode="auto">
          <a:xfrm>
            <a:off x="0" y="9428163"/>
            <a:ext cx="2946400" cy="496887"/>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181255" name="Rectangle 7"/>
          <p:cNvSpPr>
            <a:spLocks noGrp="1" noChangeArrowheads="1"/>
          </p:cNvSpPr>
          <p:nvPr>
            <p:ph type="sldNum" sz="quarter" idx="5"/>
          </p:nvPr>
        </p:nvSpPr>
        <p:spPr bwMode="auto">
          <a:xfrm>
            <a:off x="3849688" y="9428163"/>
            <a:ext cx="2946400" cy="496887"/>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839A2B6A-FBA7-4BC0-9B3E-A5B9F96A0C14}"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solidFill>
          <a:srgbClr val="906D58"/>
        </a:solidFill>
        <a:effectLst/>
      </p:bgPr>
    </p:bg>
    <p:spTree>
      <p:nvGrpSpPr>
        <p:cNvPr id="1" name=""/>
        <p:cNvGrpSpPr/>
        <p:nvPr/>
      </p:nvGrpSpPr>
      <p:grpSpPr>
        <a:xfrm>
          <a:off x="0" y="0"/>
          <a:ext cx="0" cy="0"/>
          <a:chOff x="0" y="0"/>
          <a:chExt cx="0" cy="0"/>
        </a:xfrm>
      </p:grpSpPr>
      <p:sp>
        <p:nvSpPr>
          <p:cNvPr id="4" name="Rectangle 2" descr="Canvas"/>
          <p:cNvSpPr>
            <a:spLocks noChangeArrowheads="1"/>
          </p:cNvSpPr>
          <p:nvPr userDrawn="1"/>
        </p:nvSpPr>
        <p:spPr bwMode="white">
          <a:xfrm>
            <a:off x="550863" y="4763"/>
            <a:ext cx="8640762" cy="68929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zh-CN" sz="2400"/>
          </a:p>
        </p:txBody>
      </p:sp>
      <p:pic>
        <p:nvPicPr>
          <p:cNvPr id="5" name="Picture 3" descr="minisp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ltGray">
          <a:xfrm>
            <a:off x="-36513" y="0"/>
            <a:ext cx="1181101"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inispir"/>
          <p:cNvPicPr>
            <a:picLocks noChangeAspect="1" noChangeArrowheads="1"/>
          </p:cNvPicPr>
          <p:nvPr/>
        </p:nvPicPr>
        <p:blipFill>
          <a:blip r:embed="rId3">
            <a:extLst>
              <a:ext uri="{28A0092B-C50C-407E-A947-70E740481C1C}">
                <a14:useLocalDpi xmlns:a14="http://schemas.microsoft.com/office/drawing/2010/main" val="0"/>
              </a:ext>
            </a:extLst>
          </a:blip>
          <a:srcRect t="39999"/>
          <a:stretch>
            <a:fillRect/>
          </a:stretch>
        </p:blipFill>
        <p:spPr bwMode="ltGray">
          <a:xfrm>
            <a:off x="-23813" y="4017963"/>
            <a:ext cx="1211263"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descr="Canvas"/>
          <p:cNvSpPr>
            <a:spLocks noChangeArrowheads="1"/>
          </p:cNvSpPr>
          <p:nvPr userDrawn="1"/>
        </p:nvSpPr>
        <p:spPr bwMode="white">
          <a:xfrm>
            <a:off x="539750" y="0"/>
            <a:ext cx="1041400" cy="1889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zh-CN" sz="2400"/>
          </a:p>
        </p:txBody>
      </p:sp>
      <p:sp>
        <p:nvSpPr>
          <p:cNvPr id="8" name="Rectangle 4" descr="Canvas"/>
          <p:cNvSpPr>
            <a:spLocks noChangeArrowheads="1"/>
          </p:cNvSpPr>
          <p:nvPr userDrawn="1"/>
        </p:nvSpPr>
        <p:spPr bwMode="white">
          <a:xfrm>
            <a:off x="582613" y="6707188"/>
            <a:ext cx="1041400" cy="1889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zh-CN" sz="2400"/>
          </a:p>
        </p:txBody>
      </p:sp>
      <p:sp>
        <p:nvSpPr>
          <p:cNvPr id="9" name="Rectangle 4" descr="Canvas"/>
          <p:cNvSpPr>
            <a:spLocks noChangeArrowheads="1"/>
          </p:cNvSpPr>
          <p:nvPr userDrawn="1"/>
        </p:nvSpPr>
        <p:spPr bwMode="white">
          <a:xfrm>
            <a:off x="1042988" y="4221163"/>
            <a:ext cx="576262" cy="2159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zh-CN" sz="2400"/>
          </a:p>
        </p:txBody>
      </p:sp>
      <p:sp>
        <p:nvSpPr>
          <p:cNvPr id="10" name="Rectangle 4" descr="Canvas"/>
          <p:cNvSpPr>
            <a:spLocks noChangeArrowheads="1"/>
          </p:cNvSpPr>
          <p:nvPr userDrawn="1"/>
        </p:nvSpPr>
        <p:spPr bwMode="white">
          <a:xfrm>
            <a:off x="611188" y="4221163"/>
            <a:ext cx="576262" cy="635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zh-CN" sz="2400"/>
          </a:p>
        </p:txBody>
      </p:sp>
      <p:sp>
        <p:nvSpPr>
          <p:cNvPr id="11" name="Rectangle 4" descr="Canvas"/>
          <p:cNvSpPr>
            <a:spLocks noChangeArrowheads="1"/>
          </p:cNvSpPr>
          <p:nvPr userDrawn="1"/>
        </p:nvSpPr>
        <p:spPr bwMode="white">
          <a:xfrm>
            <a:off x="582613" y="4221163"/>
            <a:ext cx="142875" cy="36036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zh-CN" sz="2400"/>
          </a:p>
        </p:txBody>
      </p:sp>
      <p:sp>
        <p:nvSpPr>
          <p:cNvPr id="12" name="Rectangle 4" descr="Canvas"/>
          <p:cNvSpPr>
            <a:spLocks noChangeArrowheads="1"/>
          </p:cNvSpPr>
          <p:nvPr userDrawn="1"/>
        </p:nvSpPr>
        <p:spPr bwMode="white">
          <a:xfrm>
            <a:off x="971550" y="4283075"/>
            <a:ext cx="215900" cy="15398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zh-CN" sz="2400"/>
          </a:p>
        </p:txBody>
      </p:sp>
      <p:sp>
        <p:nvSpPr>
          <p:cNvPr id="4102" name="Rectangle 6"/>
          <p:cNvSpPr>
            <a:spLocks noGrp="1" noChangeArrowheads="1"/>
          </p:cNvSpPr>
          <p:nvPr>
            <p:ph type="ctrTitle"/>
          </p:nvPr>
        </p:nvSpPr>
        <p:spPr>
          <a:xfrm>
            <a:off x="914400" y="2057400"/>
            <a:ext cx="7721600" cy="1143000"/>
          </a:xfrm>
        </p:spPr>
        <p:txBody>
          <a:bodyPr/>
          <a:lstStyle>
            <a:lvl1pPr>
              <a:defRPr/>
            </a:lvl1pPr>
          </a:lstStyle>
          <a:p>
            <a:r>
              <a:rPr lang="zh-CN" altLang="en-US"/>
              <a:t>单击此处编辑母版标题样式</a:t>
            </a:r>
          </a:p>
        </p:txBody>
      </p:sp>
      <p:sp>
        <p:nvSpPr>
          <p:cNvPr id="4103" name="Rectangle 7"/>
          <p:cNvSpPr>
            <a:spLocks noGrp="1" noChangeArrowheads="1"/>
          </p:cNvSpPr>
          <p:nvPr>
            <p:ph type="subTitle" idx="1"/>
          </p:nvPr>
        </p:nvSpPr>
        <p:spPr>
          <a:xfrm>
            <a:off x="1625600" y="3886200"/>
            <a:ext cx="6400800" cy="1771650"/>
          </a:xfrm>
        </p:spPr>
        <p:txBody>
          <a:bodyPr/>
          <a:lstStyle>
            <a:lvl1pPr marL="0" indent="0" algn="ctr">
              <a:buFontTx/>
              <a:buNone/>
              <a:defRPr/>
            </a:lvl1pPr>
          </a:lstStyle>
          <a:p>
            <a:r>
              <a:rPr lang="zh-CN" altLang="en-US"/>
              <a:t>单击此处编辑母版副标题样式</a:t>
            </a:r>
          </a:p>
        </p:txBody>
      </p:sp>
      <p:sp>
        <p:nvSpPr>
          <p:cNvPr id="13" name="Rectangle 8"/>
          <p:cNvSpPr>
            <a:spLocks noGrp="1" noChangeArrowheads="1"/>
          </p:cNvSpPr>
          <p:nvPr>
            <p:ph type="dt" sz="quarter" idx="10"/>
          </p:nvPr>
        </p:nvSpPr>
        <p:spPr>
          <a:xfrm>
            <a:off x="1084263" y="6096000"/>
            <a:ext cx="1905000" cy="457200"/>
          </a:xfrm>
        </p:spPr>
        <p:txBody>
          <a:bodyPr/>
          <a:lstStyle>
            <a:lvl1pPr>
              <a:defRPr/>
            </a:lvl1pPr>
          </a:lstStyle>
          <a:p>
            <a:pPr>
              <a:defRPr/>
            </a:pPr>
            <a:endParaRPr lang="en-US" altLang="zh-CN"/>
          </a:p>
        </p:txBody>
      </p:sp>
      <p:sp>
        <p:nvSpPr>
          <p:cNvPr id="14" name="Rectangle 9"/>
          <p:cNvSpPr>
            <a:spLocks noGrp="1" noChangeArrowheads="1"/>
          </p:cNvSpPr>
          <p:nvPr>
            <p:ph type="ftr" sz="quarter" idx="11"/>
          </p:nvPr>
        </p:nvSpPr>
        <p:spPr>
          <a:xfrm>
            <a:off x="3522663" y="6096000"/>
            <a:ext cx="2895600" cy="457200"/>
          </a:xfrm>
        </p:spPr>
        <p:txBody>
          <a:bodyPr/>
          <a:lstStyle>
            <a:lvl1pPr>
              <a:defRPr/>
            </a:lvl1pPr>
          </a:lstStyle>
          <a:p>
            <a:pPr>
              <a:defRPr/>
            </a:pPr>
            <a:endParaRPr lang="en-US" altLang="zh-CN"/>
          </a:p>
        </p:txBody>
      </p:sp>
      <p:sp>
        <p:nvSpPr>
          <p:cNvPr id="15" name="Rectangle 10"/>
          <p:cNvSpPr>
            <a:spLocks noGrp="1" noChangeArrowheads="1"/>
          </p:cNvSpPr>
          <p:nvPr>
            <p:ph type="sldNum" sz="quarter" idx="12"/>
          </p:nvPr>
        </p:nvSpPr>
        <p:spPr>
          <a:xfrm>
            <a:off x="6951663" y="6096000"/>
            <a:ext cx="1905000" cy="457200"/>
          </a:xfrm>
        </p:spPr>
        <p:txBody>
          <a:bodyPr/>
          <a:lstStyle>
            <a:lvl1pPr>
              <a:defRPr/>
            </a:lvl1pPr>
          </a:lstStyle>
          <a:p>
            <a:pPr>
              <a:defRPr/>
            </a:pPr>
            <a:fld id="{B21AD18D-EE60-45AB-9B92-49E2B08496CD}"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D187E7A8-F14B-42FA-A558-3F30ECFB8601}"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381000"/>
            <a:ext cx="19050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66800" y="381000"/>
            <a:ext cx="55626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20E38A59-C190-4615-A4F8-7883026CC680}"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066800" y="381000"/>
            <a:ext cx="76200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8"/>
          <p:cNvSpPr>
            <a:spLocks noGrp="1" noChangeArrowheads="1"/>
          </p:cNvSpPr>
          <p:nvPr>
            <p:ph type="dt" sz="half" idx="10"/>
          </p:nvPr>
        </p:nvSpPr>
        <p:spPr/>
        <p:txBody>
          <a:bodyPr/>
          <a:lstStyle>
            <a:lvl1pPr>
              <a:defRPr/>
            </a:lvl1pPr>
          </a:lstStyle>
          <a:p>
            <a:pPr>
              <a:defRPr/>
            </a:pPr>
            <a:endParaRPr lang="en-US" altLang="zh-CN"/>
          </a:p>
        </p:txBody>
      </p:sp>
      <p:sp>
        <p:nvSpPr>
          <p:cNvPr id="4" name="Rectangle 9"/>
          <p:cNvSpPr>
            <a:spLocks noGrp="1" noChangeArrowheads="1"/>
          </p:cNvSpPr>
          <p:nvPr>
            <p:ph type="ftr" sz="quarter" idx="11"/>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p:txBody>
          <a:bodyPr/>
          <a:lstStyle>
            <a:lvl1pPr>
              <a:defRPr/>
            </a:lvl1pPr>
          </a:lstStyle>
          <a:p>
            <a:pPr>
              <a:defRPr/>
            </a:pPr>
            <a:fld id="{A0E80AED-7EE1-4767-8416-B0BA005C72E5}"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381000"/>
            <a:ext cx="7620000" cy="815975"/>
          </a:xfrm>
        </p:spPr>
        <p:txBody>
          <a:bodyPr/>
          <a:lstStyle/>
          <a:p>
            <a:r>
              <a:rPr lang="zh-CN" altLang="en-US"/>
              <a:t>单击此处编辑母版标题样式</a:t>
            </a:r>
          </a:p>
        </p:txBody>
      </p:sp>
      <p:sp>
        <p:nvSpPr>
          <p:cNvPr id="3" name="文本占位符 2"/>
          <p:cNvSpPr>
            <a:spLocks noGrp="1"/>
          </p:cNvSpPr>
          <p:nvPr>
            <p:ph type="body" sz="half" idx="1"/>
          </p:nvPr>
        </p:nvSpPr>
        <p:spPr>
          <a:xfrm>
            <a:off x="1066800" y="1268413"/>
            <a:ext cx="3733800" cy="4598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53000" y="1268413"/>
            <a:ext cx="3733800" cy="2222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953000" y="3643313"/>
            <a:ext cx="3733800" cy="22240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8"/>
          <p:cNvSpPr>
            <a:spLocks noGrp="1" noChangeArrowheads="1"/>
          </p:cNvSpPr>
          <p:nvPr>
            <p:ph type="dt" sz="half" idx="10"/>
          </p:nvPr>
        </p:nvSpPr>
        <p:spPr/>
        <p:txBody>
          <a:bodyPr/>
          <a:lstStyle>
            <a:lvl1pPr>
              <a:defRPr/>
            </a:lvl1pPr>
          </a:lstStyle>
          <a:p>
            <a:pPr>
              <a:defRPr/>
            </a:pPr>
            <a:endParaRPr lang="en-US" altLang="zh-CN"/>
          </a:p>
        </p:txBody>
      </p:sp>
      <p:sp>
        <p:nvSpPr>
          <p:cNvPr id="7" name="Rectangle 9"/>
          <p:cNvSpPr>
            <a:spLocks noGrp="1" noChangeArrowheads="1"/>
          </p:cNvSpPr>
          <p:nvPr>
            <p:ph type="ftr" sz="quarter" idx="11"/>
          </p:nvPr>
        </p:nvSpPr>
        <p:spPr/>
        <p:txBody>
          <a:bodyPr/>
          <a:lstStyle>
            <a:lvl1pPr>
              <a:defRPr/>
            </a:lvl1pPr>
          </a:lstStyle>
          <a:p>
            <a:pPr>
              <a:defRPr/>
            </a:pPr>
            <a:endParaRPr lang="en-US" altLang="zh-CN"/>
          </a:p>
        </p:txBody>
      </p:sp>
      <p:sp>
        <p:nvSpPr>
          <p:cNvPr id="8" name="Rectangle 10"/>
          <p:cNvSpPr>
            <a:spLocks noGrp="1" noChangeArrowheads="1"/>
          </p:cNvSpPr>
          <p:nvPr>
            <p:ph type="sldNum" sz="quarter" idx="12"/>
          </p:nvPr>
        </p:nvSpPr>
        <p:spPr/>
        <p:txBody>
          <a:bodyPr/>
          <a:lstStyle>
            <a:lvl1pPr>
              <a:defRPr/>
            </a:lvl1pPr>
          </a:lstStyle>
          <a:p>
            <a:pPr>
              <a:defRPr/>
            </a:pPr>
            <a:fld id="{2A7FDCDC-E881-474B-A331-7BE3416267F8}"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F5B3F876-A004-4157-8DFA-8947287857F1}"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p:txBody>
          <a:bodyPr/>
          <a:lstStyle>
            <a:lvl1pPr>
              <a:defRPr/>
            </a:lvl1pPr>
          </a:lstStyle>
          <a:p>
            <a:pPr>
              <a:defRPr/>
            </a:pPr>
            <a:fld id="{61A71B8E-4303-4212-8612-CB623E26E3E4}"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66800" y="1268413"/>
            <a:ext cx="3733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53000" y="1268413"/>
            <a:ext cx="3733800" cy="4598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3C517FC4-93D2-4A92-A1E1-F033239B64CA}"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p:txBody>
          <a:bodyPr/>
          <a:lstStyle>
            <a:lvl1pPr>
              <a:defRPr/>
            </a:lvl1pPr>
          </a:lstStyle>
          <a:p>
            <a:pPr>
              <a:defRPr/>
            </a:pPr>
            <a:endParaRPr lang="en-US" altLang="zh-CN"/>
          </a:p>
        </p:txBody>
      </p:sp>
      <p:sp>
        <p:nvSpPr>
          <p:cNvPr id="8" name="Rectangle 9"/>
          <p:cNvSpPr>
            <a:spLocks noGrp="1" noChangeArrowheads="1"/>
          </p:cNvSpPr>
          <p:nvPr>
            <p:ph type="ftr" sz="quarter" idx="11"/>
          </p:nvPr>
        </p:nvSpPr>
        <p:spPr/>
        <p:txBody>
          <a:bodyPr/>
          <a:lstStyle>
            <a:lvl1pPr>
              <a:defRPr/>
            </a:lvl1pPr>
          </a:lstStyle>
          <a:p>
            <a:pPr>
              <a:defRPr/>
            </a:pPr>
            <a:endParaRPr lang="en-US" altLang="zh-CN"/>
          </a:p>
        </p:txBody>
      </p:sp>
      <p:sp>
        <p:nvSpPr>
          <p:cNvPr id="9" name="Rectangle 10"/>
          <p:cNvSpPr>
            <a:spLocks noGrp="1" noChangeArrowheads="1"/>
          </p:cNvSpPr>
          <p:nvPr>
            <p:ph type="sldNum" sz="quarter" idx="12"/>
          </p:nvPr>
        </p:nvSpPr>
        <p:spPr/>
        <p:txBody>
          <a:bodyPr/>
          <a:lstStyle>
            <a:lvl1pPr>
              <a:defRPr/>
            </a:lvl1pPr>
          </a:lstStyle>
          <a:p>
            <a:pPr>
              <a:defRPr/>
            </a:pPr>
            <a:fld id="{13F92706-1655-4DF6-A6C8-AD41CFF3717A}"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p:txBody>
          <a:bodyPr/>
          <a:lstStyle>
            <a:lvl1pPr>
              <a:defRPr/>
            </a:lvl1pPr>
          </a:lstStyle>
          <a:p>
            <a:pPr>
              <a:defRPr/>
            </a:pPr>
            <a:endParaRPr lang="en-US" altLang="zh-CN"/>
          </a:p>
        </p:txBody>
      </p:sp>
      <p:sp>
        <p:nvSpPr>
          <p:cNvPr id="4" name="Rectangle 9"/>
          <p:cNvSpPr>
            <a:spLocks noGrp="1" noChangeArrowheads="1"/>
          </p:cNvSpPr>
          <p:nvPr>
            <p:ph type="ftr" sz="quarter" idx="11"/>
          </p:nvPr>
        </p:nvSpPr>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p:txBody>
          <a:bodyPr/>
          <a:lstStyle>
            <a:lvl1pPr>
              <a:defRPr/>
            </a:lvl1pPr>
          </a:lstStyle>
          <a:p>
            <a:pPr>
              <a:defRPr/>
            </a:pPr>
            <a:fld id="{77F8EA99-4C44-45B3-9C7D-4DD52C7DC4EC}"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p:txBody>
          <a:bodyPr/>
          <a:lstStyle>
            <a:lvl1pPr>
              <a:defRPr/>
            </a:lvl1pPr>
          </a:lstStyle>
          <a:p>
            <a:pPr>
              <a:defRPr/>
            </a:pPr>
            <a:endParaRPr lang="en-US" altLang="zh-CN"/>
          </a:p>
        </p:txBody>
      </p:sp>
      <p:sp>
        <p:nvSpPr>
          <p:cNvPr id="3" name="Rectangle 9"/>
          <p:cNvSpPr>
            <a:spLocks noGrp="1" noChangeArrowheads="1"/>
          </p:cNvSpPr>
          <p:nvPr>
            <p:ph type="ftr" sz="quarter" idx="11"/>
          </p:nvPr>
        </p:nvSpPr>
        <p:spPr/>
        <p:txBody>
          <a:bodyPr/>
          <a:lstStyle>
            <a:lvl1pPr>
              <a:defRPr/>
            </a:lvl1pPr>
          </a:lstStyle>
          <a:p>
            <a:pPr>
              <a:defRPr/>
            </a:pPr>
            <a:endParaRPr lang="en-US" altLang="zh-CN"/>
          </a:p>
        </p:txBody>
      </p:sp>
      <p:sp>
        <p:nvSpPr>
          <p:cNvPr id="4" name="Rectangle 10"/>
          <p:cNvSpPr>
            <a:spLocks noGrp="1" noChangeArrowheads="1"/>
          </p:cNvSpPr>
          <p:nvPr>
            <p:ph type="sldNum" sz="quarter" idx="12"/>
          </p:nvPr>
        </p:nvSpPr>
        <p:spPr/>
        <p:txBody>
          <a:bodyPr/>
          <a:lstStyle>
            <a:lvl1pPr>
              <a:defRPr/>
            </a:lvl1pPr>
          </a:lstStyle>
          <a:p>
            <a:pPr>
              <a:defRPr/>
            </a:pPr>
            <a:fld id="{4CD4FD8C-102E-4513-8292-E315F57F4DCF}"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5876F023-568E-4386-9D91-820BD20CCCF6}"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p:txBody>
          <a:bodyPr/>
          <a:lstStyle>
            <a:lvl1pPr>
              <a:defRPr/>
            </a:lvl1pPr>
          </a:lstStyle>
          <a:p>
            <a:pPr>
              <a:defRPr/>
            </a:pPr>
            <a:fld id="{962DB38A-08E1-4201-9227-A72FAE209E4D}"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3075" name="Line 3"/>
          <p:cNvSpPr>
            <a:spLocks noChangeShapeType="1"/>
          </p:cNvSpPr>
          <p:nvPr/>
        </p:nvSpPr>
        <p:spPr bwMode="ltGray">
          <a:xfrm>
            <a:off x="1042988" y="849313"/>
            <a:ext cx="8101012" cy="0"/>
          </a:xfrm>
          <a:prstGeom prst="line">
            <a:avLst/>
          </a:prstGeom>
          <a:ln w="28575"/>
        </p:spPr>
        <p:style>
          <a:lnRef idx="1">
            <a:schemeClr val="dk1"/>
          </a:lnRef>
          <a:fillRef idx="0">
            <a:schemeClr val="dk1"/>
          </a:fillRef>
          <a:effectRef idx="0">
            <a:schemeClr val="dk1"/>
          </a:effectRef>
          <a:fontRef idx="minor">
            <a:schemeClr val="tx1"/>
          </a:fontRef>
        </p:style>
        <p:txBody>
          <a:bodyPr wrap="none" anchor="ctr"/>
          <a:lstStyle/>
          <a:p>
            <a:pPr eaLnBrk="1" hangingPunct="1">
              <a:defRPr/>
            </a:pPr>
            <a:endParaRPr lang="zh-CN" altLang="en-US"/>
          </a:p>
        </p:txBody>
      </p:sp>
      <p:pic>
        <p:nvPicPr>
          <p:cNvPr id="1027" name="Picture 4" descr="minispir"/>
          <p:cNvPicPr>
            <a:picLocks noChangeAspect="1" noChangeArrowheads="1"/>
          </p:cNvPicPr>
          <p:nvPr/>
        </p:nvPicPr>
        <p:blipFill>
          <a:blip r:embed="rId15">
            <a:extLst>
              <a:ext uri="{28A0092B-C50C-407E-A947-70E740481C1C}">
                <a14:useLocalDpi xmlns:a14="http://schemas.microsoft.com/office/drawing/2010/main" val="0"/>
              </a:ext>
            </a:extLst>
          </a:blip>
          <a:srcRect b="5333"/>
          <a:stretch>
            <a:fillRect/>
          </a:stretch>
        </p:blipFill>
        <p:spPr bwMode="ltGray">
          <a:xfrm>
            <a:off x="0" y="836613"/>
            <a:ext cx="1042988"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minispir"/>
          <p:cNvPicPr>
            <a:picLocks noChangeAspect="1" noChangeArrowheads="1"/>
          </p:cNvPicPr>
          <p:nvPr/>
        </p:nvPicPr>
        <p:blipFill>
          <a:blip r:embed="rId15">
            <a:extLst>
              <a:ext uri="{28A0092B-C50C-407E-A947-70E740481C1C}">
                <a14:useLocalDpi xmlns:a14="http://schemas.microsoft.com/office/drawing/2010/main" val="0"/>
              </a:ext>
            </a:extLst>
          </a:blip>
          <a:srcRect t="39999"/>
          <a:stretch>
            <a:fillRect/>
          </a:stretch>
        </p:blipFill>
        <p:spPr bwMode="ltGray">
          <a:xfrm>
            <a:off x="0" y="4105275"/>
            <a:ext cx="1055688"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6"/>
          <p:cNvSpPr>
            <a:spLocks noGrp="1" noChangeArrowheads="1"/>
          </p:cNvSpPr>
          <p:nvPr>
            <p:ph type="title"/>
          </p:nvPr>
        </p:nvSpPr>
        <p:spPr bwMode="auto">
          <a:xfrm>
            <a:off x="1200150" y="20638"/>
            <a:ext cx="79438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30" name="Rectangle 7"/>
          <p:cNvSpPr>
            <a:spLocks noGrp="1" noChangeArrowheads="1"/>
          </p:cNvSpPr>
          <p:nvPr>
            <p:ph type="body" idx="1"/>
          </p:nvPr>
        </p:nvSpPr>
        <p:spPr bwMode="auto">
          <a:xfrm>
            <a:off x="1042988" y="981075"/>
            <a:ext cx="8101012"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8"/>
          <p:cNvSpPr>
            <a:spLocks noGrp="1" noChangeArrowheads="1"/>
          </p:cNvSpPr>
          <p:nvPr>
            <p:ph type="dt" sz="half" idx="2"/>
          </p:nvPr>
        </p:nvSpPr>
        <p:spPr bwMode="auto">
          <a:xfrm>
            <a:off x="1014413" y="638175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0" sz="1400">
                <a:ea typeface="宋体" panose="02010600030101010101" pitchFamily="2" charset="-122"/>
              </a:defRPr>
            </a:lvl1pPr>
          </a:lstStyle>
          <a:p>
            <a:pPr>
              <a:defRPr/>
            </a:pPr>
            <a:endParaRPr lang="en-US" altLang="zh-CN"/>
          </a:p>
        </p:txBody>
      </p:sp>
      <p:sp>
        <p:nvSpPr>
          <p:cNvPr id="3081" name="Rectangle 9"/>
          <p:cNvSpPr>
            <a:spLocks noGrp="1" noChangeArrowheads="1"/>
          </p:cNvSpPr>
          <p:nvPr>
            <p:ph type="ftr" sz="quarter" idx="3"/>
          </p:nvPr>
        </p:nvSpPr>
        <p:spPr bwMode="auto">
          <a:xfrm>
            <a:off x="3548063" y="638175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kumimoji="0" sz="1400">
                <a:ea typeface="宋体" panose="02010600030101010101" pitchFamily="2" charset="-122"/>
              </a:defRPr>
            </a:lvl1pPr>
          </a:lstStyle>
          <a:p>
            <a:pPr>
              <a:defRPr/>
            </a:pPr>
            <a:endParaRPr lang="en-US" altLang="zh-CN"/>
          </a:p>
        </p:txBody>
      </p:sp>
      <p:sp>
        <p:nvSpPr>
          <p:cNvPr id="3082" name="Rectangle 10"/>
          <p:cNvSpPr>
            <a:spLocks noGrp="1" noChangeArrowheads="1"/>
          </p:cNvSpPr>
          <p:nvPr>
            <p:ph type="sldNum" sz="quarter" idx="4"/>
          </p:nvPr>
        </p:nvSpPr>
        <p:spPr bwMode="auto">
          <a:xfrm>
            <a:off x="7131050" y="638175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0" sz="1400"/>
            </a:lvl1pPr>
          </a:lstStyle>
          <a:p>
            <a:pPr>
              <a:defRPr/>
            </a:pPr>
            <a:fld id="{04A934A1-3A04-43B1-A4E6-8746F596F150}" type="slidenum">
              <a:rPr lang="en-US" altLang="zh-CN"/>
              <a:t>‹#›</a:t>
            </a:fld>
            <a:endParaRPr lang="en-US" altLang="zh-CN"/>
          </a:p>
        </p:txBody>
      </p:sp>
      <p:sp>
        <p:nvSpPr>
          <p:cNvPr id="3086" name="Text Box 14"/>
          <p:cNvSpPr txBox="1">
            <a:spLocks noChangeArrowheads="1"/>
          </p:cNvSpPr>
          <p:nvPr userDrawn="1"/>
        </p:nvSpPr>
        <p:spPr bwMode="auto">
          <a:xfrm>
            <a:off x="-36513" y="608013"/>
            <a:ext cx="1187451" cy="157162"/>
          </a:xfrm>
          <a:prstGeom prst="rect">
            <a:avLst/>
          </a:prstGeom>
          <a:noFill/>
          <a:ln w="9525">
            <a:noFill/>
            <a:miter lim="800000"/>
          </a:ln>
          <a:effectLst/>
        </p:spPr>
        <p:txBody>
          <a:bodyPr lIns="0" tIns="0" rIns="0" bIns="0">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1400" b="1">
                <a:effectLst>
                  <a:outerShdw blurRad="38100" dist="38100" dir="2700000" algn="tl">
                    <a:srgbClr val="FFFFFF"/>
                  </a:outerShdw>
                </a:effectLst>
                <a:latin typeface="Arial Black" panose="020B0A04020102020204" pitchFamily="34" charset="0"/>
                <a:ea typeface="华文行楷" panose="02010800040101010101" pitchFamily="2" charset="-122"/>
              </a:rPr>
              <a:t>电子科技大学</a:t>
            </a:r>
          </a:p>
        </p:txBody>
      </p:sp>
      <p:pic>
        <p:nvPicPr>
          <p:cNvPr id="1035" name="图片 12"/>
          <p:cNvPicPr>
            <a:picLocks noChangeAspect="1" noChangeArrowheads="1"/>
          </p:cNvPicPr>
          <p:nvPr userDrawn="1"/>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550" y="4763"/>
            <a:ext cx="617538"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93.xml"/><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10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0.svg"/></Relationships>
</file>

<file path=ppt/slides/_rels/slide102.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slide" Target="slide95.xml"/><Relationship Id="rId7" Type="http://schemas.openxmlformats.org/officeDocument/2006/relationships/slide" Target="slide99.xml"/><Relationship Id="rId2"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97.xml"/><Relationship Id="rId4" Type="http://schemas.openxmlformats.org/officeDocument/2006/relationships/slide" Target="slide96.xml"/><Relationship Id="rId9" Type="http://schemas.openxmlformats.org/officeDocument/2006/relationships/slide" Target="slide101.xml"/></Relationships>
</file>

<file path=ppt/slides/_rels/slide103.xml.rels><?xml version="1.0" encoding="UTF-8" standalone="yes"?>
<Relationships xmlns="http://schemas.openxmlformats.org/package/2006/relationships"><Relationship Id="rId3" Type="http://schemas.openxmlformats.org/officeDocument/2006/relationships/hyperlink" Target="https://link.springer.com/content/pdf/10.1007/978-3-030-59710-8_26.pdf" TargetMode="External"/><Relationship Id="rId2" Type="http://schemas.openxmlformats.org/officeDocument/2006/relationships/hyperlink" Target="https://www.cnipa.gov.cn/col/col192/index.html?uid=8599&amp;pageNum=1" TargetMode="Externa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04.xml.rels><?xml version="1.0" encoding="UTF-8" standalone="yes"?>
<Relationships xmlns="http://schemas.openxmlformats.org/package/2006/relationships"><Relationship Id="rId3" Type="http://schemas.openxmlformats.org/officeDocument/2006/relationships/hyperlink" Target="mailto:&#30001;&#31185;&#20195;&#34920;&#25171;&#21253;&#21457;&#21040;&#25105;&#30340;&#37038;&#31665;jqi@uestc.edu.cn" TargetMode="External"/><Relationship Id="rId2" Type="http://schemas.openxmlformats.org/officeDocument/2006/relationships/hyperlink" Target="http://zlf-cqvip-com.vpn.uestc.edu.cn:8118/article/detail.aspx?id=00029HCIMNDG6JH0MLBG9JCP9Y&amp;from=zk_search"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hyperlink" Target="mailto:&#30001;&#31185;&#20195;&#34920;&#25171;&#21253;&#21457;&#21040;&#25105;&#30340;&#37038;&#31665;jqi@uestc.edu.cn" TargetMode="Externa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bmirds.github.io/MHIST/"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fif"/><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4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hyperlink" Target="https://jinqijinqi.github.io/CompositionAndCommunication/"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slide" Target="slide95.xml"/><Relationship Id="rId7" Type="http://schemas.openxmlformats.org/officeDocument/2006/relationships/slide" Target="slide99.xml"/><Relationship Id="rId2"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97.xml"/><Relationship Id="rId4" Type="http://schemas.openxmlformats.org/officeDocument/2006/relationships/slide" Target="slide96.xml"/><Relationship Id="rId9" Type="http://schemas.openxmlformats.org/officeDocument/2006/relationships/slide" Target="slide101.xml"/></Relationships>
</file>

<file path=ppt/slides/_rels/slide94.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9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0.svg"/></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93.xml"/><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93.xml"/><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93.xml"/><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9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57213" y="188913"/>
            <a:ext cx="8713788" cy="115252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6000" b="1" i="0" u="none" strike="noStrike" kern="0" cap="none" spc="0" normalizeH="0" baseline="0" noProof="0" dirty="0">
                <a:ln>
                  <a:noFill/>
                </a:ln>
                <a:solidFill>
                  <a:srgbClr val="FF0000"/>
                </a:solidFill>
                <a:effectLst>
                  <a:outerShdw blurRad="38100" dist="38100" dir="2700000" algn="tl">
                    <a:srgbClr val="000000"/>
                  </a:outerShdw>
                </a:effectLst>
                <a:uLnTx/>
                <a:uFillTx/>
                <a:latin typeface="华文新魏" panose="02010800040101010101" charset="-122"/>
                <a:ea typeface="华文新魏" panose="02010800040101010101" charset="-122"/>
                <a:cs typeface="+mj-cs"/>
              </a:rPr>
              <a:t>《</a:t>
            </a:r>
            <a:r>
              <a:rPr kumimoji="1" lang="zh-CN" altLang="en-US" sz="6000" b="1" i="0" u="none" strike="noStrike" kern="0" cap="none" spc="0" normalizeH="0" baseline="0" noProof="0" dirty="0">
                <a:ln>
                  <a:noFill/>
                </a:ln>
                <a:solidFill>
                  <a:srgbClr val="FF0000"/>
                </a:solidFill>
                <a:effectLst>
                  <a:outerShdw blurRad="38100" dist="38100" dir="2700000" algn="tl">
                    <a:srgbClr val="000000"/>
                  </a:outerShdw>
                </a:effectLst>
                <a:uLnTx/>
                <a:uFillTx/>
                <a:latin typeface="华文新魏" panose="02010800040101010101" charset="-122"/>
                <a:ea typeface="华文新魏" panose="02010800040101010101" charset="-122"/>
                <a:cs typeface="+mj-cs"/>
              </a:rPr>
              <a:t>专业写作与口头表达</a:t>
            </a:r>
            <a:r>
              <a:rPr kumimoji="1" lang="en-US" altLang="zh-CN" sz="6000" b="1" i="0" u="none" strike="noStrike" kern="0" cap="none" spc="0" normalizeH="0" baseline="0" noProof="0" dirty="0">
                <a:ln>
                  <a:noFill/>
                </a:ln>
                <a:solidFill>
                  <a:srgbClr val="FF0000"/>
                </a:solidFill>
                <a:effectLst>
                  <a:outerShdw blurRad="38100" dist="38100" dir="2700000" algn="tl">
                    <a:srgbClr val="000000"/>
                  </a:outerShdw>
                </a:effectLst>
                <a:uLnTx/>
                <a:uFillTx/>
                <a:latin typeface="华文新魏" panose="02010800040101010101" charset="-122"/>
                <a:ea typeface="华文新魏" panose="02010800040101010101" charset="-122"/>
                <a:cs typeface="+mj-cs"/>
              </a:rPr>
              <a:t>》</a:t>
            </a:r>
          </a:p>
        </p:txBody>
      </p:sp>
      <p:sp>
        <p:nvSpPr>
          <p:cNvPr id="2051" name="Rectangle 3"/>
          <p:cNvSpPr>
            <a:spLocks noGrp="1" noChangeArrowheads="1"/>
          </p:cNvSpPr>
          <p:nvPr>
            <p:ph type="subTitle" idx="1"/>
          </p:nvPr>
        </p:nvSpPr>
        <p:spPr>
          <a:xfrm>
            <a:off x="1294130" y="1773555"/>
            <a:ext cx="7016115" cy="2728595"/>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20000"/>
              </a:spcBef>
              <a:spcAft>
                <a:spcPct val="0"/>
              </a:spcAft>
              <a:buClrTx/>
              <a:buSzTx/>
              <a:buFontTx/>
              <a:buNone/>
              <a:defRPr/>
            </a:pPr>
            <a:r>
              <a:rPr lang="zh-CN" altLang="en-US" sz="4000" b="1" dirty="0">
                <a:solidFill>
                  <a:srgbClr val="0033CC"/>
                </a:solidFill>
                <a:effectLst>
                  <a:outerShdw blurRad="38100" dist="38100" dir="2700000" algn="tl">
                    <a:srgbClr val="000000"/>
                  </a:outerShdw>
                </a:effectLst>
                <a:latin typeface="华文楷体" panose="02010600040101010101" pitchFamily="2" charset="-122"/>
                <a:ea typeface="华文楷体" panose="02010600040101010101" pitchFamily="2" charset="-122"/>
              </a:rPr>
              <a:t>漆   进</a:t>
            </a:r>
            <a:endParaRPr kumimoji="1" lang="en-US" altLang="zh-CN" sz="4000" b="1" i="0" u="none" strike="noStrike" kern="0" cap="none" spc="0" normalizeH="0" baseline="0" noProof="0" dirty="0">
              <a:ln>
                <a:noFill/>
              </a:ln>
              <a:solidFill>
                <a:srgbClr val="0033CC"/>
              </a:solidFill>
              <a:effectLst>
                <a:outerShdw blurRad="38100" dist="38100" dir="2700000" algn="tl">
                  <a:srgbClr val="000000"/>
                </a:outerShdw>
              </a:effectLst>
              <a:uLnTx/>
              <a:uFillTx/>
              <a:latin typeface="华文楷体" panose="02010600040101010101" pitchFamily="2" charset="-122"/>
              <a:ea typeface="华文楷体" panose="02010600040101010101" pitchFamily="2" charset="-122"/>
              <a:cs typeface="+mn-cs"/>
            </a:endParaRPr>
          </a:p>
          <a:p>
            <a:pPr marL="0" marR="0" lvl="0" indent="0" algn="just" defTabSz="914400" rtl="0" eaLnBrk="1" fontAlgn="base" latinLnBrk="0" hangingPunct="1">
              <a:lnSpc>
                <a:spcPct val="80000"/>
              </a:lnSpc>
              <a:spcBef>
                <a:spcPct val="20000"/>
              </a:spcBef>
              <a:spcAft>
                <a:spcPct val="0"/>
              </a:spcAft>
              <a:buClrTx/>
              <a:buSzTx/>
              <a:buFontTx/>
              <a:buNone/>
              <a:defRPr/>
            </a:pPr>
            <a:endParaRPr kumimoji="1" lang="en-US" altLang="zh-CN" sz="3600" b="1" i="0" u="none" strike="noStrike" kern="0" cap="none" spc="0" normalizeH="0" baseline="0" noProof="0" dirty="0">
              <a:ln>
                <a:noFill/>
              </a:ln>
              <a:solidFill>
                <a:srgbClr val="002060"/>
              </a:solidFill>
              <a:effectLst>
                <a:outerShdw blurRad="38100" dist="38100" dir="2700000" algn="tl">
                  <a:srgbClr val="000000"/>
                </a:outerShdw>
              </a:effectLst>
              <a:uLnTx/>
              <a:uFillTx/>
              <a:latin typeface="楷体_GB2312" pitchFamily="49" charset="-122"/>
              <a:ea typeface="楷体_GB2312" pitchFamily="49" charset="-122"/>
              <a:cs typeface="+mn-cs"/>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4000" b="1" i="0" u="none" strike="noStrike" kern="0" cap="none" spc="0" normalizeH="0" baseline="0" noProof="0" dirty="0">
                <a:ln>
                  <a:noFill/>
                </a:ln>
                <a:solidFill>
                  <a:srgbClr val="7030A0"/>
                </a:solidFill>
                <a:effectLst>
                  <a:outerShdw blurRad="38100" dist="38100" dir="2700000" algn="tl">
                    <a:srgbClr val="000000"/>
                  </a:outerShdw>
                </a:effectLst>
                <a:uLnTx/>
                <a:uFillTx/>
                <a:latin typeface="仿宋" panose="02010609060101010101" pitchFamily="49" charset="-122"/>
                <a:ea typeface="仿宋" panose="02010609060101010101" pitchFamily="49" charset="-122"/>
                <a:cs typeface="+mn-cs"/>
              </a:rPr>
              <a:t>电子科技大学 </a:t>
            </a: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4000" b="1" i="0" u="none" strike="noStrike" kern="0" cap="none" spc="0" normalizeH="0" baseline="0" noProof="0" dirty="0">
                <a:ln>
                  <a:noFill/>
                </a:ln>
                <a:solidFill>
                  <a:srgbClr val="7030A0"/>
                </a:solidFill>
                <a:effectLst>
                  <a:outerShdw blurRad="38100" dist="38100" dir="2700000" algn="tl">
                    <a:srgbClr val="000000"/>
                  </a:outerShdw>
                </a:effectLst>
                <a:uLnTx/>
                <a:uFillTx/>
                <a:latin typeface="仿宋" panose="02010609060101010101" pitchFamily="49" charset="-122"/>
                <a:ea typeface="仿宋" panose="02010609060101010101" pitchFamily="49" charset="-122"/>
                <a:cs typeface="+mn-cs"/>
              </a:rPr>
              <a:t>信息与通信工程学院</a:t>
            </a:r>
            <a:endParaRPr kumimoji="1" lang="en-US" altLang="zh-CN" sz="4000" b="1" i="0" u="none" strike="noStrike" kern="0" cap="none" spc="0" normalizeH="0" baseline="0" noProof="0" dirty="0">
              <a:ln>
                <a:noFill/>
              </a:ln>
              <a:solidFill>
                <a:srgbClr val="7030A0"/>
              </a:solidFill>
              <a:effectLst>
                <a:outerShdw blurRad="38100" dist="38100" dir="2700000" algn="tl">
                  <a:srgbClr val="000000"/>
                </a:outerShdw>
              </a:effectLst>
              <a:uLnTx/>
              <a:uFillTx/>
              <a:latin typeface="仿宋" panose="02010609060101010101" pitchFamily="49" charset="-122"/>
              <a:ea typeface="仿宋" panose="02010609060101010101" pitchFamily="49" charset="-122"/>
              <a:cs typeface="+mn-cs"/>
            </a:endParaRPr>
          </a:p>
          <a:p>
            <a:pPr marL="0" marR="0" lvl="0" indent="0" algn="just" defTabSz="914400" rtl="0" eaLnBrk="1" fontAlgn="base" latinLnBrk="0" hangingPunct="1">
              <a:lnSpc>
                <a:spcPct val="80000"/>
              </a:lnSpc>
              <a:spcBef>
                <a:spcPct val="20000"/>
              </a:spcBef>
              <a:spcAft>
                <a:spcPct val="0"/>
              </a:spcAft>
              <a:buClrTx/>
              <a:buSzTx/>
              <a:buFontTx/>
              <a:buNone/>
              <a:defRPr/>
            </a:pPr>
            <a:endParaRPr kumimoji="1" lang="en-US" altLang="zh-CN" sz="3600" b="1" i="0" u="none" strike="noStrike" kern="0" cap="none" spc="0" normalizeH="0" baseline="0" noProof="0" dirty="0">
              <a:ln>
                <a:noFill/>
              </a:ln>
              <a:solidFill>
                <a:srgbClr val="002060"/>
              </a:solidFill>
              <a:effectLst>
                <a:outerShdw blurRad="38100" dist="38100" dir="2700000" algn="tl">
                  <a:srgbClr val="000000"/>
                </a:outerShdw>
              </a:effectLst>
              <a:uLnTx/>
              <a:uFillTx/>
              <a:latin typeface="仿宋" panose="02010609060101010101" pitchFamily="49" charset="-122"/>
              <a:ea typeface="仿宋" panose="02010609060101010101" pitchFamily="49" charset="-122"/>
              <a:cs typeface="+mn-cs"/>
            </a:endParaRPr>
          </a:p>
          <a:p>
            <a:pPr marL="0" marR="0" lvl="0" indent="0" algn="just" defTabSz="914400" rtl="0" eaLnBrk="1" fontAlgn="base" latinLnBrk="0" hangingPunct="1">
              <a:lnSpc>
                <a:spcPct val="80000"/>
              </a:lnSpc>
              <a:spcBef>
                <a:spcPct val="20000"/>
              </a:spcBef>
              <a:spcAft>
                <a:spcPct val="0"/>
              </a:spcAft>
              <a:buClrTx/>
              <a:buSzTx/>
              <a:buFontTx/>
              <a:buNone/>
              <a:defRPr/>
            </a:pPr>
            <a:endParaRPr kumimoji="1" lang="zh-CN" altLang="en-US" sz="4000" b="1" i="0" u="none" strike="noStrike" kern="0" cap="none" spc="0" normalizeH="0" baseline="0" noProof="0" dirty="0">
              <a:ln>
                <a:noFill/>
              </a:ln>
              <a:solidFill>
                <a:srgbClr val="7030A0"/>
              </a:solidFill>
              <a:effectLst>
                <a:outerShdw blurRad="38100" dist="38100" dir="2700000" algn="tl">
                  <a:srgbClr val="000000"/>
                </a:outerShdw>
              </a:effectLst>
              <a:uLnTx/>
              <a:uFillTx/>
              <a:latin typeface="仿宋" panose="02010609060101010101" pitchFamily="49" charset="-122"/>
              <a:ea typeface="仿宋" panose="02010609060101010101" pitchFamily="49" charset="-122"/>
              <a:cs typeface="+mn-cs"/>
            </a:endParaRPr>
          </a:p>
        </p:txBody>
      </p:sp>
      <p:sp>
        <p:nvSpPr>
          <p:cNvPr id="2" name="矩形 1"/>
          <p:cNvSpPr/>
          <p:nvPr/>
        </p:nvSpPr>
        <p:spPr>
          <a:xfrm>
            <a:off x="1608455" y="4650740"/>
            <a:ext cx="6852285" cy="786765"/>
          </a:xfrm>
          <a:prstGeom prst="rect">
            <a:avLst/>
          </a:prstGeom>
          <a:noFill/>
          <a:ln w="9525">
            <a:noFill/>
          </a:ln>
        </p:spPr>
        <p:txBody>
          <a:bodyPr vert="horz" wrap="square" lIns="91440" tIns="45720" rIns="91440" bIns="45720" numCol="1" rtlCol="0" anchor="t" anchorCtr="0" compatLnSpc="1">
            <a:normAutofit/>
          </a:bodyPr>
          <a:lstStyle/>
          <a:p>
            <a:pPr lvl="0" algn="ctr" eaLnBrk="1" hangingPunct="1">
              <a:spcBef>
                <a:spcPct val="20000"/>
              </a:spcBef>
              <a:buClrTx/>
              <a:buSzTx/>
              <a:buFontTx/>
              <a:defRPr/>
            </a:pPr>
            <a:r>
              <a:rPr lang="zh-CN" altLang="en-US" sz="4000" b="1" kern="0" dirty="0">
                <a:solidFill>
                  <a:srgbClr val="0033CC"/>
                </a:solidFill>
                <a:effectLst>
                  <a:outerShdw blurRad="38100" dist="38100" dir="2700000" algn="tl">
                    <a:srgbClr val="000000"/>
                  </a:outerShdw>
                </a:effectLst>
                <a:latin typeface="华文楷体" panose="02010600040101010101" pitchFamily="2" charset="-122"/>
                <a:ea typeface="华文楷体" panose="02010600040101010101" pitchFamily="2" charset="-122"/>
                <a:sym typeface="+mn-ea"/>
              </a:rPr>
              <a:t>专利</a:t>
            </a:r>
            <a:r>
              <a:rPr kumimoji="1" lang="zh-CN" altLang="en-US" sz="4000" b="1" kern="0" noProof="0" dirty="0">
                <a:ln>
                  <a:noFill/>
                </a:ln>
                <a:solidFill>
                  <a:srgbClr val="0033CC"/>
                </a:solidFill>
                <a:effectLst>
                  <a:outerShdw blurRad="38100" dist="38100" dir="2700000" algn="tl">
                    <a:srgbClr val="000000"/>
                  </a:outerShdw>
                </a:effectLst>
                <a:uLnTx/>
                <a:uFillTx/>
                <a:latin typeface="华文楷体" panose="02010600040101010101" pitchFamily="2" charset="-122"/>
                <a:ea typeface="华文楷体" panose="02010600040101010101" pitchFamily="2" charset="-122"/>
                <a:sym typeface="+mn-ea"/>
              </a:rPr>
              <a:t>的写作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研究报告撰写规范</a:t>
            </a:r>
          </a:p>
        </p:txBody>
      </p:sp>
      <p:sp>
        <p:nvSpPr>
          <p:cNvPr id="3" name="内容占位符 2"/>
          <p:cNvSpPr>
            <a:spLocks noGrp="1"/>
          </p:cNvSpPr>
          <p:nvPr>
            <p:ph idx="1"/>
          </p:nvPr>
        </p:nvSpPr>
        <p:spPr/>
        <p:txBody>
          <a:bodyPr/>
          <a:lstStyle/>
          <a:p>
            <a:r>
              <a:rPr lang="en-US" altLang="zh-CN"/>
              <a:t>HW</a:t>
            </a:r>
            <a:r>
              <a:rPr lang="zh-CN" altLang="en-US"/>
              <a:t>公式设计报告模版</a:t>
            </a:r>
          </a:p>
        </p:txBody>
      </p:sp>
      <p:pic>
        <p:nvPicPr>
          <p:cNvPr id="4" name="图片 3"/>
          <p:cNvPicPr>
            <a:picLocks noChangeAspect="1"/>
          </p:cNvPicPr>
          <p:nvPr/>
        </p:nvPicPr>
        <p:blipFill>
          <a:blip r:embed="rId2"/>
          <a:stretch>
            <a:fillRect/>
          </a:stretch>
        </p:blipFill>
        <p:spPr>
          <a:xfrm>
            <a:off x="367189" y="2193131"/>
            <a:ext cx="2406968" cy="3539014"/>
          </a:xfrm>
          <a:prstGeom prst="rect">
            <a:avLst/>
          </a:prstGeom>
        </p:spPr>
      </p:pic>
      <p:pic>
        <p:nvPicPr>
          <p:cNvPr id="5" name="图片 4"/>
          <p:cNvPicPr>
            <a:picLocks noChangeAspect="1"/>
          </p:cNvPicPr>
          <p:nvPr/>
        </p:nvPicPr>
        <p:blipFill>
          <a:blip r:embed="rId3"/>
          <a:stretch>
            <a:fillRect/>
          </a:stretch>
        </p:blipFill>
        <p:spPr>
          <a:xfrm>
            <a:off x="2930525" y="2192973"/>
            <a:ext cx="2479358" cy="3703320"/>
          </a:xfrm>
          <a:prstGeom prst="rect">
            <a:avLst/>
          </a:prstGeom>
        </p:spPr>
      </p:pic>
      <p:pic>
        <p:nvPicPr>
          <p:cNvPr id="6" name="图片 5"/>
          <p:cNvPicPr>
            <a:picLocks noChangeAspect="1"/>
          </p:cNvPicPr>
          <p:nvPr/>
        </p:nvPicPr>
        <p:blipFill>
          <a:blip r:embed="rId4"/>
          <a:stretch>
            <a:fillRect/>
          </a:stretch>
        </p:blipFill>
        <p:spPr>
          <a:xfrm>
            <a:off x="2774156" y="4010978"/>
            <a:ext cx="2705100" cy="1613535"/>
          </a:xfrm>
          <a:prstGeom prst="rect">
            <a:avLst/>
          </a:prstGeom>
        </p:spPr>
      </p:pic>
      <p:pic>
        <p:nvPicPr>
          <p:cNvPr id="7" name="图片 6"/>
          <p:cNvPicPr>
            <a:picLocks noChangeAspect="1"/>
          </p:cNvPicPr>
          <p:nvPr/>
        </p:nvPicPr>
        <p:blipFill>
          <a:blip r:embed="rId5"/>
          <a:stretch>
            <a:fillRect/>
          </a:stretch>
        </p:blipFill>
        <p:spPr>
          <a:xfrm>
            <a:off x="5566410" y="1285875"/>
            <a:ext cx="2981325" cy="1323975"/>
          </a:xfrm>
          <a:prstGeom prst="rect">
            <a:avLst/>
          </a:prstGeom>
        </p:spPr>
      </p:pic>
      <p:pic>
        <p:nvPicPr>
          <p:cNvPr id="8" name="图片 7"/>
          <p:cNvPicPr>
            <a:picLocks noChangeAspect="1"/>
          </p:cNvPicPr>
          <p:nvPr/>
        </p:nvPicPr>
        <p:blipFill>
          <a:blip r:embed="rId6"/>
          <a:stretch>
            <a:fillRect/>
          </a:stretch>
        </p:blipFill>
        <p:spPr>
          <a:xfrm>
            <a:off x="5479256" y="2904173"/>
            <a:ext cx="2933700" cy="1695926"/>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100</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2385268"/>
          </a:xfrm>
          <a:prstGeom prst="rect">
            <a:avLst/>
          </a:prstGeom>
          <a:noFill/>
        </p:spPr>
        <p:txBody>
          <a:bodyPr wrap="square" rtlCol="0">
            <a:spAutoFit/>
          </a:bodyPr>
          <a:lstStyle/>
          <a:p>
            <a:pPr algn="just"/>
            <a:endParaRPr lang="en-US" altLang="zh-CN" sz="2000" dirty="0"/>
          </a:p>
          <a:p>
            <a:pPr algn="just"/>
            <a:r>
              <a:rPr lang="en-US" altLang="zh-CN" sz="2000" dirty="0"/>
              <a:t>3.5 </a:t>
            </a:r>
            <a:r>
              <a:rPr lang="zh-CN" altLang="en-US" sz="2000" b="1" dirty="0"/>
              <a:t>具体实施方式</a:t>
            </a:r>
            <a:r>
              <a:rPr lang="zh-CN" altLang="en-US" sz="2000" dirty="0"/>
              <a:t>：（</a:t>
            </a:r>
            <a:r>
              <a:rPr lang="zh-CN" altLang="en-US" sz="2000" dirty="0">
                <a:solidFill>
                  <a:srgbClr val="FF0000"/>
                </a:solidFill>
              </a:rPr>
              <a:t>对具体步骤的实现的详细描述</a:t>
            </a:r>
            <a:r>
              <a:rPr lang="zh-CN" altLang="en-US" sz="2000" dirty="0"/>
              <a:t>）</a:t>
            </a:r>
            <a:endParaRPr lang="en-US" altLang="zh-CN" sz="2000" dirty="0"/>
          </a:p>
          <a:p>
            <a:pPr algn="just"/>
            <a:endParaRPr lang="en-US" altLang="zh-CN" sz="900" dirty="0"/>
          </a:p>
          <a:p>
            <a:pPr algn="just"/>
            <a:r>
              <a:rPr lang="en-US" altLang="zh-CN" sz="900" dirty="0"/>
              <a:t>           </a:t>
            </a:r>
            <a:r>
              <a:rPr lang="en-US" altLang="zh-CN" sz="2000" dirty="0"/>
              <a:t>            </a:t>
            </a:r>
          </a:p>
          <a:p>
            <a:pPr algn="just"/>
            <a:endParaRPr lang="en-US" altLang="zh-CN" sz="2000" dirty="0"/>
          </a:p>
          <a:p>
            <a:pPr algn="just"/>
            <a:endParaRPr lang="en-US" altLang="zh-CN" sz="2000" dirty="0"/>
          </a:p>
          <a:p>
            <a:pPr algn="just"/>
            <a:r>
              <a:rPr lang="zh-CN" altLang="en-US" sz="2000" dirty="0"/>
              <a:t> </a:t>
            </a:r>
            <a:endParaRPr lang="en-US" altLang="zh-CN" sz="2000" dirty="0"/>
          </a:p>
          <a:p>
            <a:pPr algn="just"/>
            <a:endParaRPr lang="en-US" sz="2000" dirty="0"/>
          </a:p>
        </p:txBody>
      </p:sp>
      <p:pic>
        <p:nvPicPr>
          <p:cNvPr id="7" name="图形 6" descr="苹果色 纯色填充">
            <a:hlinkClick r:id="rId2" action="ppaction://hlinksldjump"/>
            <a:extLst>
              <a:ext uri="{FF2B5EF4-FFF2-40B4-BE49-F238E27FC236}">
                <a16:creationId xmlns:a16="http://schemas.microsoft.com/office/drawing/2014/main" id="{2E0FCD56-8D3D-4112-94DC-8B265B084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0838" y="5940204"/>
            <a:ext cx="914400" cy="914400"/>
          </a:xfrm>
          <a:prstGeom prst="rect">
            <a:avLst/>
          </a:prstGeom>
        </p:spPr>
      </p:pic>
    </p:spTree>
    <p:extLst>
      <p:ext uri="{BB962C8B-B14F-4D97-AF65-F5344CB8AC3E}">
        <p14:creationId xmlns:p14="http://schemas.microsoft.com/office/powerpoint/2010/main" val="1609885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101</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2246769"/>
          </a:xfrm>
          <a:prstGeom prst="rect">
            <a:avLst/>
          </a:prstGeom>
          <a:noFill/>
        </p:spPr>
        <p:txBody>
          <a:bodyPr wrap="square" rtlCol="0">
            <a:spAutoFit/>
          </a:bodyPr>
          <a:lstStyle/>
          <a:p>
            <a:pPr algn="just"/>
            <a:endParaRPr lang="en-US" altLang="zh-CN" sz="2000" dirty="0"/>
          </a:p>
          <a:p>
            <a:pPr algn="just"/>
            <a:r>
              <a:rPr lang="en-US" altLang="zh-CN" sz="2000" dirty="0"/>
              <a:t>3.6 </a:t>
            </a:r>
            <a:r>
              <a:rPr lang="zh-CN" altLang="en-US" sz="2000" dirty="0"/>
              <a:t>附图：</a:t>
            </a:r>
            <a:endParaRPr lang="en-US" altLang="zh-CN" sz="900" dirty="0"/>
          </a:p>
          <a:p>
            <a:pPr algn="just"/>
            <a:r>
              <a:rPr lang="en-US" altLang="zh-CN" sz="900" dirty="0"/>
              <a:t>           </a:t>
            </a:r>
            <a:r>
              <a:rPr lang="en-US" altLang="zh-CN" sz="2000" dirty="0"/>
              <a:t>            </a:t>
            </a:r>
          </a:p>
          <a:p>
            <a:pPr algn="just"/>
            <a:endParaRPr lang="en-US" altLang="zh-CN" sz="2000" dirty="0"/>
          </a:p>
          <a:p>
            <a:pPr algn="just"/>
            <a:endParaRPr lang="en-US" altLang="zh-CN" sz="2000" dirty="0"/>
          </a:p>
          <a:p>
            <a:pPr algn="just"/>
            <a:r>
              <a:rPr lang="zh-CN" altLang="en-US" sz="2000" dirty="0"/>
              <a:t> </a:t>
            </a:r>
            <a:endParaRPr lang="en-US" altLang="zh-CN" sz="2000" dirty="0"/>
          </a:p>
          <a:p>
            <a:pPr algn="just"/>
            <a:endParaRPr lang="en-US" sz="2000" dirty="0"/>
          </a:p>
        </p:txBody>
      </p:sp>
      <p:pic>
        <p:nvPicPr>
          <p:cNvPr id="7" name="图形 6" descr="苹果色 纯色填充">
            <a:hlinkClick r:id="rId2" action="ppaction://hlinksldjump"/>
            <a:extLst>
              <a:ext uri="{FF2B5EF4-FFF2-40B4-BE49-F238E27FC236}">
                <a16:creationId xmlns:a16="http://schemas.microsoft.com/office/drawing/2014/main" id="{2E0FCD56-8D3D-4112-94DC-8B265B084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0838" y="5940204"/>
            <a:ext cx="914400" cy="914400"/>
          </a:xfrm>
          <a:prstGeom prst="rect">
            <a:avLst/>
          </a:prstGeom>
        </p:spPr>
      </p:pic>
      <p:pic>
        <p:nvPicPr>
          <p:cNvPr id="6" name="图片 5">
            <a:extLst>
              <a:ext uri="{FF2B5EF4-FFF2-40B4-BE49-F238E27FC236}">
                <a16:creationId xmlns:a16="http://schemas.microsoft.com/office/drawing/2014/main" id="{A1CA5208-D716-44AA-9B66-09CF89FEAA9E}"/>
              </a:ext>
            </a:extLst>
          </p:cNvPr>
          <p:cNvPicPr>
            <a:picLocks noChangeAspect="1"/>
          </p:cNvPicPr>
          <p:nvPr/>
        </p:nvPicPr>
        <p:blipFill>
          <a:blip r:embed="rId5"/>
          <a:stretch>
            <a:fillRect/>
          </a:stretch>
        </p:blipFill>
        <p:spPr>
          <a:xfrm>
            <a:off x="1023527" y="1700808"/>
            <a:ext cx="2036305" cy="2320950"/>
          </a:xfrm>
          <a:prstGeom prst="rect">
            <a:avLst/>
          </a:prstGeom>
        </p:spPr>
      </p:pic>
      <p:pic>
        <p:nvPicPr>
          <p:cNvPr id="9" name="图片 8">
            <a:extLst>
              <a:ext uri="{FF2B5EF4-FFF2-40B4-BE49-F238E27FC236}">
                <a16:creationId xmlns:a16="http://schemas.microsoft.com/office/drawing/2014/main" id="{ED9919AB-78D6-4841-8FE9-389E1A39802C}"/>
              </a:ext>
            </a:extLst>
          </p:cNvPr>
          <p:cNvPicPr>
            <a:picLocks noChangeAspect="1"/>
          </p:cNvPicPr>
          <p:nvPr/>
        </p:nvPicPr>
        <p:blipFill>
          <a:blip r:embed="rId6"/>
          <a:stretch>
            <a:fillRect/>
          </a:stretch>
        </p:blipFill>
        <p:spPr>
          <a:xfrm>
            <a:off x="4572000" y="1702006"/>
            <a:ext cx="4044184" cy="2246769"/>
          </a:xfrm>
          <a:prstGeom prst="rect">
            <a:avLst/>
          </a:prstGeom>
        </p:spPr>
      </p:pic>
      <p:pic>
        <p:nvPicPr>
          <p:cNvPr id="13" name="图片 12">
            <a:extLst>
              <a:ext uri="{FF2B5EF4-FFF2-40B4-BE49-F238E27FC236}">
                <a16:creationId xmlns:a16="http://schemas.microsoft.com/office/drawing/2014/main" id="{476129F2-F945-424E-ACCD-9BABCE0F859B}"/>
              </a:ext>
            </a:extLst>
          </p:cNvPr>
          <p:cNvPicPr>
            <a:picLocks noChangeAspect="1"/>
          </p:cNvPicPr>
          <p:nvPr/>
        </p:nvPicPr>
        <p:blipFill>
          <a:blip r:embed="rId7"/>
          <a:stretch>
            <a:fillRect/>
          </a:stretch>
        </p:blipFill>
        <p:spPr>
          <a:xfrm>
            <a:off x="4436991" y="4128461"/>
            <a:ext cx="2979102" cy="2534053"/>
          </a:xfrm>
          <a:prstGeom prst="rect">
            <a:avLst/>
          </a:prstGeom>
        </p:spPr>
      </p:pic>
      <p:pic>
        <p:nvPicPr>
          <p:cNvPr id="15" name="图片 14">
            <a:extLst>
              <a:ext uri="{FF2B5EF4-FFF2-40B4-BE49-F238E27FC236}">
                <a16:creationId xmlns:a16="http://schemas.microsoft.com/office/drawing/2014/main" id="{28AB80D2-718D-4CE8-944D-0A567FFD982A}"/>
              </a:ext>
            </a:extLst>
          </p:cNvPr>
          <p:cNvPicPr>
            <a:picLocks noChangeAspect="1"/>
          </p:cNvPicPr>
          <p:nvPr/>
        </p:nvPicPr>
        <p:blipFill>
          <a:blip r:embed="rId8"/>
          <a:stretch>
            <a:fillRect/>
          </a:stretch>
        </p:blipFill>
        <p:spPr>
          <a:xfrm>
            <a:off x="990667" y="4097423"/>
            <a:ext cx="2376481" cy="2565091"/>
          </a:xfrm>
          <a:prstGeom prst="rect">
            <a:avLst/>
          </a:prstGeom>
        </p:spPr>
      </p:pic>
    </p:spTree>
    <p:extLst>
      <p:ext uri="{BB962C8B-B14F-4D97-AF65-F5344CB8AC3E}">
        <p14:creationId xmlns:p14="http://schemas.microsoft.com/office/powerpoint/2010/main" val="42087704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102</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3170099"/>
          </a:xfrm>
          <a:prstGeom prst="rect">
            <a:avLst/>
          </a:prstGeom>
          <a:noFill/>
        </p:spPr>
        <p:txBody>
          <a:bodyPr wrap="square" rtlCol="0">
            <a:spAutoFit/>
          </a:bodyPr>
          <a:lstStyle/>
          <a:p>
            <a:pPr algn="just"/>
            <a:r>
              <a:rPr lang="en-US" altLang="zh-CN" sz="2000" dirty="0"/>
              <a:t>1.</a:t>
            </a:r>
            <a:r>
              <a:rPr lang="zh-CN" altLang="en-US" sz="2000" dirty="0"/>
              <a:t> </a:t>
            </a:r>
            <a:r>
              <a:rPr lang="zh-CN" altLang="en-US" sz="2000" dirty="0">
                <a:hlinkClick r:id="rId2" action="ppaction://hlinksldjump"/>
              </a:rPr>
              <a:t>摘要</a:t>
            </a:r>
            <a:r>
              <a:rPr lang="zh-CN" altLang="en-US" sz="2000" dirty="0"/>
              <a:t>： </a:t>
            </a:r>
            <a:endParaRPr lang="en-US" altLang="zh-CN" sz="2000" dirty="0"/>
          </a:p>
          <a:p>
            <a:pPr algn="just"/>
            <a:r>
              <a:rPr lang="en-US" altLang="zh-CN" sz="2000" dirty="0"/>
              <a:t>2. </a:t>
            </a:r>
            <a:r>
              <a:rPr lang="zh-CN" altLang="en-US" sz="2000" dirty="0">
                <a:solidFill>
                  <a:srgbClr val="FF0000"/>
                </a:solidFill>
                <a:hlinkClick r:id="rId3" action="ppaction://hlinksldjump">
                  <a:extLst>
                    <a:ext uri="{A12FA001-AC4F-418D-AE19-62706E023703}">
                      <ahyp:hlinkClr xmlns:ahyp="http://schemas.microsoft.com/office/drawing/2018/hyperlinkcolor" val="tx"/>
                    </a:ext>
                  </a:extLst>
                </a:hlinkClick>
              </a:rPr>
              <a:t>权利要求书</a:t>
            </a:r>
            <a:r>
              <a:rPr lang="zh-CN" altLang="en-US" sz="2000" dirty="0"/>
              <a:t>：</a:t>
            </a:r>
            <a:endParaRPr lang="en-US" altLang="zh-CN" sz="2000" dirty="0"/>
          </a:p>
          <a:p>
            <a:pPr algn="just"/>
            <a:r>
              <a:rPr lang="en-US" altLang="zh-CN" sz="2000" dirty="0"/>
              <a:t>3. </a:t>
            </a:r>
            <a:r>
              <a:rPr lang="zh-CN" altLang="en-US" sz="2000" dirty="0"/>
              <a:t>说明书：</a:t>
            </a:r>
            <a:endParaRPr lang="en-US" altLang="zh-CN" sz="2000" dirty="0"/>
          </a:p>
          <a:p>
            <a:pPr algn="just"/>
            <a:r>
              <a:rPr lang="en-US" altLang="zh-CN" sz="2000" dirty="0"/>
              <a:t>       3.1 </a:t>
            </a:r>
            <a:r>
              <a:rPr lang="zh-CN" altLang="en-US" sz="2000" dirty="0">
                <a:hlinkClick r:id="rId4" action="ppaction://hlinksldjump"/>
              </a:rPr>
              <a:t>技术领域</a:t>
            </a:r>
            <a:endParaRPr lang="en-US" altLang="zh-CN" sz="2000" dirty="0"/>
          </a:p>
          <a:p>
            <a:pPr algn="just"/>
            <a:r>
              <a:rPr lang="en-US" altLang="zh-CN" sz="2000" dirty="0"/>
              <a:t>       3.2</a:t>
            </a:r>
            <a:r>
              <a:rPr lang="zh-CN" altLang="en-US" sz="2000" dirty="0"/>
              <a:t> </a:t>
            </a:r>
            <a:r>
              <a:rPr lang="zh-CN" altLang="en-US" sz="2000" dirty="0">
                <a:hlinkClick r:id="rId5" action="ppaction://hlinksldjump"/>
              </a:rPr>
              <a:t>背景技术</a:t>
            </a:r>
            <a:endParaRPr lang="en-US" altLang="zh-CN" sz="2000" dirty="0"/>
          </a:p>
          <a:p>
            <a:pPr algn="just"/>
            <a:r>
              <a:rPr lang="en-US" altLang="zh-CN" sz="2000" dirty="0"/>
              <a:t>       3.3</a:t>
            </a:r>
            <a:r>
              <a:rPr lang="zh-CN" altLang="en-US" sz="2000" dirty="0"/>
              <a:t> </a:t>
            </a:r>
            <a:r>
              <a:rPr lang="zh-CN" altLang="en-US" sz="2000" dirty="0">
                <a:solidFill>
                  <a:srgbClr val="FF0000"/>
                </a:solidFill>
                <a:hlinkClick r:id="rId6" action="ppaction://hlinksldjump">
                  <a:extLst>
                    <a:ext uri="{A12FA001-AC4F-418D-AE19-62706E023703}">
                      <ahyp:hlinkClr xmlns:ahyp="http://schemas.microsoft.com/office/drawing/2018/hyperlinkcolor" val="tx"/>
                    </a:ext>
                  </a:extLst>
                </a:hlinkClick>
              </a:rPr>
              <a:t>发明内容</a:t>
            </a:r>
            <a:endParaRPr lang="en-US" altLang="zh-CN" sz="2000" dirty="0">
              <a:solidFill>
                <a:srgbClr val="FF0000"/>
              </a:solidFill>
            </a:endParaRPr>
          </a:p>
          <a:p>
            <a:pPr algn="just"/>
            <a:r>
              <a:rPr lang="en-US" altLang="zh-CN" sz="2000" dirty="0"/>
              <a:t>       3.4</a:t>
            </a:r>
            <a:r>
              <a:rPr lang="zh-CN" altLang="en-US" sz="2000" dirty="0"/>
              <a:t> </a:t>
            </a:r>
            <a:r>
              <a:rPr lang="zh-CN" altLang="en-US" sz="2000" dirty="0">
                <a:hlinkClick r:id="rId7" action="ppaction://hlinksldjump"/>
              </a:rPr>
              <a:t>附图说明</a:t>
            </a:r>
            <a:endParaRPr lang="en-US" altLang="zh-CN" sz="2000" dirty="0"/>
          </a:p>
          <a:p>
            <a:pPr algn="just"/>
            <a:r>
              <a:rPr lang="en-US" altLang="zh-CN" sz="2000" dirty="0"/>
              <a:t>       3.5</a:t>
            </a:r>
            <a:r>
              <a:rPr lang="zh-CN" altLang="en-US" sz="2000" dirty="0"/>
              <a:t> </a:t>
            </a:r>
            <a:r>
              <a:rPr lang="zh-CN" altLang="en-US" sz="2000" dirty="0">
                <a:solidFill>
                  <a:srgbClr val="FF0000"/>
                </a:solidFill>
                <a:hlinkClick r:id="rId8" action="ppaction://hlinksldjump">
                  <a:extLst>
                    <a:ext uri="{A12FA001-AC4F-418D-AE19-62706E023703}">
                      <ahyp:hlinkClr xmlns:ahyp="http://schemas.microsoft.com/office/drawing/2018/hyperlinkcolor" val="tx"/>
                    </a:ext>
                  </a:extLst>
                </a:hlinkClick>
              </a:rPr>
              <a:t>具体实施方式</a:t>
            </a:r>
            <a:endParaRPr lang="en-US" altLang="zh-CN" sz="2000" dirty="0">
              <a:solidFill>
                <a:srgbClr val="FF0000"/>
              </a:solidFill>
            </a:endParaRPr>
          </a:p>
          <a:p>
            <a:pPr algn="just"/>
            <a:r>
              <a:rPr lang="en-US" altLang="zh-CN" sz="2000" dirty="0"/>
              <a:t>       3.6</a:t>
            </a:r>
            <a:r>
              <a:rPr lang="zh-CN" altLang="en-US" sz="2000" dirty="0"/>
              <a:t> </a:t>
            </a:r>
            <a:r>
              <a:rPr lang="zh-CN" altLang="en-US" sz="2000" dirty="0">
                <a:hlinkClick r:id="rId9" action="ppaction://hlinksldjump"/>
              </a:rPr>
              <a:t>附图</a:t>
            </a:r>
            <a:endParaRPr lang="en-US" altLang="zh-CN" sz="2000" dirty="0"/>
          </a:p>
          <a:p>
            <a:pPr algn="just"/>
            <a:endParaRPr lang="en-US" sz="2000" dirty="0"/>
          </a:p>
        </p:txBody>
      </p:sp>
      <p:sp>
        <p:nvSpPr>
          <p:cNvPr id="5" name="文本框 4">
            <a:extLst>
              <a:ext uri="{FF2B5EF4-FFF2-40B4-BE49-F238E27FC236}">
                <a16:creationId xmlns:a16="http://schemas.microsoft.com/office/drawing/2014/main" id="{D7437E29-B6A3-4865-8B7C-BEA6D1022336}"/>
              </a:ext>
            </a:extLst>
          </p:cNvPr>
          <p:cNvSpPr txBox="1"/>
          <p:nvPr/>
        </p:nvSpPr>
        <p:spPr>
          <a:xfrm>
            <a:off x="6300192" y="2276872"/>
            <a:ext cx="697627" cy="400110"/>
          </a:xfrm>
          <a:prstGeom prst="rect">
            <a:avLst/>
          </a:prstGeom>
          <a:noFill/>
          <a:ln w="38100">
            <a:solidFill>
              <a:schemeClr val="tx1"/>
            </a:solidFill>
          </a:ln>
        </p:spPr>
        <p:txBody>
          <a:bodyPr wrap="none" rtlCol="0">
            <a:spAutoFit/>
          </a:bodyPr>
          <a:lstStyle/>
          <a:p>
            <a:r>
              <a:rPr lang="zh-CN" altLang="en-US" sz="2000" dirty="0">
                <a:solidFill>
                  <a:srgbClr val="FF0000"/>
                </a:solidFill>
              </a:rPr>
              <a:t>相似</a:t>
            </a:r>
            <a:endParaRPr lang="en-US" sz="2000" dirty="0">
              <a:solidFill>
                <a:srgbClr val="FF0000"/>
              </a:solidFill>
            </a:endParaRPr>
          </a:p>
        </p:txBody>
      </p:sp>
      <p:cxnSp>
        <p:nvCxnSpPr>
          <p:cNvPr id="7" name="直接箭头连接符 6">
            <a:extLst>
              <a:ext uri="{FF2B5EF4-FFF2-40B4-BE49-F238E27FC236}">
                <a16:creationId xmlns:a16="http://schemas.microsoft.com/office/drawing/2014/main" id="{B5C51D75-845D-474D-84F7-D650EB45E827}"/>
              </a:ext>
            </a:extLst>
          </p:cNvPr>
          <p:cNvCxnSpPr/>
          <p:nvPr/>
        </p:nvCxnSpPr>
        <p:spPr bwMode="auto">
          <a:xfrm>
            <a:off x="2771800" y="1340768"/>
            <a:ext cx="3384376" cy="108012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8" name="直接箭头连接符 7">
            <a:extLst>
              <a:ext uri="{FF2B5EF4-FFF2-40B4-BE49-F238E27FC236}">
                <a16:creationId xmlns:a16="http://schemas.microsoft.com/office/drawing/2014/main" id="{7B47843F-47B7-4DA8-BBBB-B377E438B2DC}"/>
              </a:ext>
            </a:extLst>
          </p:cNvPr>
          <p:cNvCxnSpPr>
            <a:cxnSpLocks/>
          </p:cNvCxnSpPr>
          <p:nvPr/>
        </p:nvCxnSpPr>
        <p:spPr bwMode="auto">
          <a:xfrm>
            <a:off x="3059832" y="2573288"/>
            <a:ext cx="3096344"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0" name="直接箭头连接符 9">
            <a:extLst>
              <a:ext uri="{FF2B5EF4-FFF2-40B4-BE49-F238E27FC236}">
                <a16:creationId xmlns:a16="http://schemas.microsoft.com/office/drawing/2014/main" id="{F57F2F71-94B1-4450-8DC3-8C5B9AAA70A7}"/>
              </a:ext>
            </a:extLst>
          </p:cNvPr>
          <p:cNvCxnSpPr>
            <a:cxnSpLocks/>
          </p:cNvCxnSpPr>
          <p:nvPr/>
        </p:nvCxnSpPr>
        <p:spPr bwMode="auto">
          <a:xfrm flipV="1">
            <a:off x="3635896" y="2676982"/>
            <a:ext cx="2520280" cy="535994"/>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30132147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作业</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103</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905606"/>
            <a:ext cx="7776864" cy="2554545"/>
          </a:xfrm>
          <a:prstGeom prst="rect">
            <a:avLst/>
          </a:prstGeom>
          <a:noFill/>
        </p:spPr>
        <p:txBody>
          <a:bodyPr wrap="square" rtlCol="0">
            <a:spAutoFit/>
          </a:bodyPr>
          <a:lstStyle/>
          <a:p>
            <a:pPr marL="457200" indent="-457200" algn="just">
              <a:buAutoNum type="arabicPeriod"/>
            </a:pPr>
            <a:r>
              <a:rPr lang="zh-CN" altLang="en-US" sz="2000" dirty="0"/>
              <a:t>在</a:t>
            </a:r>
            <a:r>
              <a:rPr lang="zh-CN" altLang="en-US" sz="2000" dirty="0">
                <a:hlinkClick r:id="rId2"/>
              </a:rPr>
              <a:t>国家知识产权局</a:t>
            </a:r>
            <a:r>
              <a:rPr lang="zh-CN" altLang="en-US" sz="2000" dirty="0"/>
              <a:t>下载专利申请相关文件模板</a:t>
            </a:r>
            <a:r>
              <a:rPr lang="en-US" altLang="zh-CN" sz="2000" dirty="0"/>
              <a:t>: 1)</a:t>
            </a:r>
            <a:r>
              <a:rPr lang="zh-CN" altLang="en-US" sz="2000" dirty="0"/>
              <a:t>发明专利请求书；</a:t>
            </a:r>
            <a:r>
              <a:rPr lang="en-US" altLang="zh-CN" sz="2000" dirty="0"/>
              <a:t>2</a:t>
            </a:r>
            <a:r>
              <a:rPr lang="zh-CN" altLang="en-US" sz="2000" dirty="0"/>
              <a:t>）权利要求书；</a:t>
            </a:r>
            <a:r>
              <a:rPr lang="en-US" altLang="zh-CN" sz="2000" dirty="0"/>
              <a:t>3</a:t>
            </a:r>
            <a:r>
              <a:rPr lang="zh-CN" altLang="en-US" sz="2000" dirty="0"/>
              <a:t>）说明书；</a:t>
            </a:r>
            <a:r>
              <a:rPr lang="en-US" altLang="zh-CN" sz="2000" dirty="0"/>
              <a:t>4</a:t>
            </a:r>
            <a:r>
              <a:rPr lang="zh-CN" altLang="en-US" sz="2000" dirty="0"/>
              <a:t>）说明书附图</a:t>
            </a:r>
            <a:endParaRPr lang="en-US" altLang="zh-CN" sz="2000" dirty="0"/>
          </a:p>
          <a:p>
            <a:pPr marL="457200" indent="-457200" algn="just">
              <a:buAutoNum type="arabicPeriod"/>
            </a:pPr>
            <a:endParaRPr lang="en-US" altLang="zh-CN" sz="2000" dirty="0"/>
          </a:p>
          <a:p>
            <a:pPr marL="457200" indent="-457200" algn="just">
              <a:buAutoNum type="arabicPeriod"/>
            </a:pPr>
            <a:r>
              <a:rPr lang="zh-CN" altLang="en-US" sz="2000" dirty="0"/>
              <a:t>仔细阅读我带本科生发表的</a:t>
            </a:r>
            <a:r>
              <a:rPr lang="en-US" altLang="zh-CN" sz="2000" dirty="0"/>
              <a:t>MICCAI2020</a:t>
            </a:r>
            <a:r>
              <a:rPr lang="zh-CN" altLang="en-US" sz="2000" dirty="0"/>
              <a:t>（医学图像领域一流国际会议）的论文“</a:t>
            </a:r>
            <a:r>
              <a:rPr lang="en-US" sz="2000" dirty="0">
                <a:hlinkClick r:id="rId3"/>
              </a:rPr>
              <a:t>NAS-SCAM: Neural Architecture Search-Based Spatial and Channel Joint Attention Module for Nuclei Semantic Segmentation and Classification</a:t>
            </a:r>
            <a:r>
              <a:rPr lang="zh-CN" altLang="en-US" sz="2000" dirty="0"/>
              <a:t>”，理解该论文的内容和方法；该论文中有源码，感兴趣的学生可以去动手做实验。</a:t>
            </a:r>
            <a:endParaRPr lang="en-US" altLang="zh-CN" sz="2000" dirty="0"/>
          </a:p>
        </p:txBody>
      </p:sp>
      <p:pic>
        <p:nvPicPr>
          <p:cNvPr id="7" name="图片 6">
            <a:extLst>
              <a:ext uri="{FF2B5EF4-FFF2-40B4-BE49-F238E27FC236}">
                <a16:creationId xmlns:a16="http://schemas.microsoft.com/office/drawing/2014/main" id="{7398BD3D-299E-47B9-AC30-F7EB12014CFB}"/>
              </a:ext>
            </a:extLst>
          </p:cNvPr>
          <p:cNvPicPr>
            <a:picLocks noChangeAspect="1"/>
          </p:cNvPicPr>
          <p:nvPr/>
        </p:nvPicPr>
        <p:blipFill>
          <a:blip r:embed="rId4"/>
          <a:stretch>
            <a:fillRect/>
          </a:stretch>
        </p:blipFill>
        <p:spPr>
          <a:xfrm>
            <a:off x="3784510" y="3471916"/>
            <a:ext cx="2775130" cy="3235097"/>
          </a:xfrm>
          <a:prstGeom prst="rect">
            <a:avLst/>
          </a:prstGeom>
        </p:spPr>
      </p:pic>
    </p:spTree>
    <p:extLst>
      <p:ext uri="{BB962C8B-B14F-4D97-AF65-F5344CB8AC3E}">
        <p14:creationId xmlns:p14="http://schemas.microsoft.com/office/powerpoint/2010/main" val="31303257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作业</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104</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905606"/>
            <a:ext cx="7776864" cy="1631216"/>
          </a:xfrm>
          <a:prstGeom prst="rect">
            <a:avLst/>
          </a:prstGeom>
          <a:noFill/>
        </p:spPr>
        <p:txBody>
          <a:bodyPr wrap="square" rtlCol="0">
            <a:spAutoFit/>
          </a:bodyPr>
          <a:lstStyle/>
          <a:p>
            <a:pPr algn="just"/>
            <a:r>
              <a:rPr lang="en-US" altLang="zh-CN" sz="2000" dirty="0"/>
              <a:t>3.  </a:t>
            </a:r>
            <a:r>
              <a:rPr lang="zh-CN" altLang="en-US" sz="2000" dirty="0"/>
              <a:t>用上面</a:t>
            </a:r>
            <a:r>
              <a:rPr lang="en-US" altLang="zh-CN" sz="2000" dirty="0"/>
              <a:t>2</a:t>
            </a:r>
            <a:r>
              <a:rPr lang="zh-CN" altLang="en-US" sz="2000" dirty="0"/>
              <a:t>中的文章中的方法，模仿专利“</a:t>
            </a:r>
            <a:r>
              <a:rPr lang="zh-CN" altLang="en-US" sz="2000" dirty="0">
                <a:hlinkClick r:id="rId2"/>
              </a:rPr>
              <a:t>一种全切片组织病理图像分析方法及系统</a:t>
            </a:r>
            <a:r>
              <a:rPr lang="zh-CN" altLang="en-US" sz="2000" dirty="0"/>
              <a:t>”的格式和写作方法，写一个新专利，即填写</a:t>
            </a:r>
            <a:r>
              <a:rPr lang="en-US" altLang="zh-CN" sz="2000" dirty="0"/>
              <a:t>1</a:t>
            </a:r>
            <a:r>
              <a:rPr lang="zh-CN" altLang="en-US" sz="2000" dirty="0"/>
              <a:t>中下载的四个文件。</a:t>
            </a:r>
            <a:r>
              <a:rPr lang="zh-CN" altLang="en-US" sz="2000" dirty="0">
                <a:latin typeface="黑体" panose="02010609060101010101" charset="-122"/>
                <a:ea typeface="黑体" panose="02010609060101010101" charset="-122"/>
                <a:cs typeface="黑体" panose="02010609060101010101" charset="-122"/>
                <a:sym typeface="+mn-ea"/>
              </a:rPr>
              <a:t>提交：将写好的专利</a:t>
            </a:r>
            <a:r>
              <a:rPr lang="en-US" altLang="zh-CN" sz="2000" dirty="0">
                <a:latin typeface="黑体" panose="02010609060101010101" charset="-122"/>
                <a:ea typeface="黑体" panose="02010609060101010101" charset="-122"/>
                <a:cs typeface="黑体" panose="02010609060101010101" charset="-122"/>
                <a:sym typeface="+mn-ea"/>
              </a:rPr>
              <a:t>4</a:t>
            </a:r>
            <a:r>
              <a:rPr lang="zh-CN" altLang="en-US" sz="2000" dirty="0">
                <a:latin typeface="黑体" panose="02010609060101010101" charset="-122"/>
                <a:ea typeface="黑体" panose="02010609060101010101" charset="-122"/>
                <a:cs typeface="黑体" panose="02010609060101010101" charset="-122"/>
                <a:sym typeface="+mn-ea"/>
              </a:rPr>
              <a:t>个文件打包发送到科代表</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的邮箱：</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hlinkClick r:id="rId3"/>
              </a:rPr>
              <a:t>由科代表打包发到我的邮箱</a:t>
            </a:r>
            <a:r>
              <a:rPr lang="en-US" altLang="zh-CN" sz="2000" dirty="0">
                <a:latin typeface="黑体" panose="02010609060101010101" charset="-122"/>
                <a:ea typeface="黑体" panose="02010609060101010101" charset="-122"/>
                <a:cs typeface="黑体" panose="02010609060101010101" charset="-122"/>
                <a:sym typeface="+mn-ea"/>
                <a:hlinkClick r:id="rId3"/>
              </a:rPr>
              <a:t>jqi@uestc.edu.cn</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如无必要，请勿直接发此邮箱）</a:t>
            </a:r>
            <a:endParaRPr lang="zh-CN" altLang="en-US" sz="2000" dirty="0"/>
          </a:p>
        </p:txBody>
      </p:sp>
    </p:spTree>
    <p:extLst>
      <p:ext uri="{BB962C8B-B14F-4D97-AF65-F5344CB8AC3E}">
        <p14:creationId xmlns:p14="http://schemas.microsoft.com/office/powerpoint/2010/main" val="1053710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txBox="1">
            <a:spLocks noGrp="1"/>
          </p:cNvSpPr>
          <p:nvPr>
            <p:ph type="sldNum" sz="quarter" idx="12"/>
          </p:nvPr>
        </p:nvSpPr>
        <p:spPr>
          <a:xfrm>
            <a:off x="8459788" y="6381750"/>
            <a:ext cx="576262" cy="457200"/>
          </a:xfrm>
        </p:spPr>
        <p:txBody>
          <a:bodyPr/>
          <a:lstStyle/>
          <a:p>
            <a:pPr marL="0" indent="0" algn="r" eaLnBrk="1" hangingPunct="1">
              <a:spcBef>
                <a:spcPct val="0"/>
              </a:spcBef>
              <a:buNone/>
            </a:pPr>
            <a:fld id="{9A0DB2DC-4C9A-4742-B13C-FB6460FD3503}" type="slidenum">
              <a:rPr lang="en-US" altLang="zh-CN" sz="2000" dirty="0"/>
              <a:t>105</a:t>
            </a:fld>
            <a:endParaRPr lang="en-US" altLang="zh-CN" sz="2000" dirty="0"/>
          </a:p>
        </p:txBody>
      </p:sp>
      <p:sp>
        <p:nvSpPr>
          <p:cNvPr id="9" name="Rectangle 2"/>
          <p:cNvSpPr>
            <a:spLocks noGrp="1" noChangeArrowheads="1"/>
          </p:cNvSpPr>
          <p:nvPr>
            <p:ph type="title"/>
          </p:nvPr>
        </p:nvSpPr>
        <p:spPr>
          <a:xfrm>
            <a:off x="1547813" y="44450"/>
            <a:ext cx="6624638" cy="7921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800" b="1" i="0" u="none" strike="noStrike" kern="0" cap="none" spc="0" normalizeH="0" baseline="0" noProof="0" dirty="0">
                <a:ln>
                  <a:noFill/>
                </a:ln>
                <a:solidFill>
                  <a:srgbClr val="0000FF"/>
                </a:solidFill>
                <a:effectLst>
                  <a:outerShdw blurRad="38100" dist="38100" dir="2700000" algn="tl">
                    <a:srgbClr val="000000"/>
                  </a:outerShdw>
                </a:effectLst>
                <a:uLnTx/>
                <a:uFillTx/>
                <a:latin typeface="宋体" panose="02010600030101010101" pitchFamily="2" charset="-122"/>
                <a:ea typeface="+mj-ea"/>
                <a:cs typeface="+mj-cs"/>
              </a:rPr>
              <a:t>第六章 专利</a:t>
            </a:r>
            <a:r>
              <a:rPr lang="zh-CN" altLang="en-US" sz="4800" b="1" dirty="0">
                <a:solidFill>
                  <a:srgbClr val="0000FF"/>
                </a:solidFill>
                <a:effectLst>
                  <a:outerShdw blurRad="38100" dist="38100" dir="2700000" algn="tl">
                    <a:srgbClr val="000000"/>
                  </a:outerShdw>
                </a:effectLst>
                <a:latin typeface="宋体" panose="02010600030101010101" pitchFamily="2" charset="-122"/>
              </a:rPr>
              <a:t>讲解</a:t>
            </a:r>
            <a:endParaRPr kumimoji="1" lang="zh-CN" altLang="en-US" sz="4800" b="1" i="0" u="none" strike="noStrike" kern="0" cap="none" spc="0" normalizeH="0" baseline="0" noProof="0" dirty="0">
              <a:ln>
                <a:noFill/>
              </a:ln>
              <a:solidFill>
                <a:srgbClr val="0000FF"/>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6084" name="矩形 3"/>
          <p:cNvSpPr/>
          <p:nvPr/>
        </p:nvSpPr>
        <p:spPr>
          <a:xfrm>
            <a:off x="954088" y="1042988"/>
            <a:ext cx="7722368" cy="298543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514350" lvl="0" indent="-514350" algn="just" defTabSz="457200" eaLnBrk="1" hangingPunct="1">
              <a:spcBef>
                <a:spcPct val="0"/>
              </a:spcBef>
              <a:spcAft>
                <a:spcPts val="600"/>
              </a:spcAft>
              <a:buAutoNum type="arabicPeriod"/>
            </a:pPr>
            <a:r>
              <a:rPr lang="zh-CN" altLang="en-US" sz="2800" b="1" dirty="0">
                <a:solidFill>
                  <a:srgbClr val="000000"/>
                </a:solidFill>
                <a:latin typeface="Calibri" panose="020F0502020204030204" pitchFamily="34" charset="0"/>
                <a:ea typeface="等线" panose="02010600030101010101" pitchFamily="2" charset="-122"/>
              </a:rPr>
              <a:t>每组介绍自己的专利写作</a:t>
            </a:r>
            <a:r>
              <a:rPr lang="en-US" altLang="zh-CN" sz="2800" b="1" dirty="0">
                <a:solidFill>
                  <a:srgbClr val="000000"/>
                </a:solidFill>
                <a:latin typeface="Calibri" panose="020F0502020204030204" pitchFamily="34" charset="0"/>
                <a:ea typeface="等线" panose="02010600030101010101" pitchFamily="2" charset="-122"/>
              </a:rPr>
              <a:t>5</a:t>
            </a:r>
            <a:r>
              <a:rPr lang="zh-CN" altLang="en-US" sz="2800" b="1" dirty="0">
                <a:solidFill>
                  <a:srgbClr val="000000"/>
                </a:solidFill>
                <a:latin typeface="Calibri" panose="020F0502020204030204" pitchFamily="34" charset="0"/>
                <a:ea typeface="等线" panose="02010600030101010101" pitchFamily="2" charset="-122"/>
              </a:rPr>
              <a:t>分钟（介绍专利的主体架构）</a:t>
            </a:r>
            <a:endParaRPr lang="en-US" altLang="zh-CN" sz="2800" b="1" dirty="0">
              <a:solidFill>
                <a:srgbClr val="000000"/>
              </a:solidFill>
              <a:latin typeface="Calibri" panose="020F0502020204030204" pitchFamily="34" charset="0"/>
              <a:ea typeface="等线" panose="02010600030101010101" pitchFamily="2" charset="-122"/>
            </a:endParaRPr>
          </a:p>
          <a:p>
            <a:pPr marL="514350" lvl="0" indent="-514350" algn="just" defTabSz="457200" eaLnBrk="1" hangingPunct="1">
              <a:spcBef>
                <a:spcPct val="0"/>
              </a:spcBef>
              <a:spcAft>
                <a:spcPts val="600"/>
              </a:spcAft>
              <a:buAutoNum type="arabicPeriod"/>
            </a:pPr>
            <a:endParaRPr lang="en-US" altLang="zh-CN" sz="2800" b="1" dirty="0">
              <a:solidFill>
                <a:srgbClr val="000000"/>
              </a:solidFill>
              <a:latin typeface="Calibri" panose="020F0502020204030204" pitchFamily="34" charset="0"/>
              <a:ea typeface="等线" panose="02010600030101010101" pitchFamily="2" charset="-122"/>
            </a:endParaRPr>
          </a:p>
          <a:p>
            <a:pPr marL="514350" lvl="0" indent="-514350" algn="just" defTabSz="457200" eaLnBrk="1" hangingPunct="1">
              <a:spcBef>
                <a:spcPct val="0"/>
              </a:spcBef>
              <a:spcAft>
                <a:spcPts val="600"/>
              </a:spcAft>
              <a:buAutoNum type="arabicPeriod"/>
            </a:pPr>
            <a:r>
              <a:rPr lang="zh-CN" altLang="en-US" sz="2800" b="1" dirty="0">
                <a:solidFill>
                  <a:srgbClr val="000000"/>
                </a:solidFill>
                <a:latin typeface="Calibri" panose="020F0502020204030204" pitchFamily="34" charset="0"/>
                <a:ea typeface="等线" panose="02010600030101010101" pitchFamily="2" charset="-122"/>
              </a:rPr>
              <a:t>发现问题，并补充（组内学生记录）</a:t>
            </a:r>
            <a:endParaRPr lang="en-US" altLang="zh-CN" sz="2800" b="1" dirty="0">
              <a:solidFill>
                <a:srgbClr val="000000"/>
              </a:solidFill>
              <a:latin typeface="Calibri" panose="020F0502020204030204" pitchFamily="34" charset="0"/>
              <a:ea typeface="等线" panose="02010600030101010101" pitchFamily="2" charset="-122"/>
            </a:endParaRPr>
          </a:p>
          <a:p>
            <a:pPr marL="514350" lvl="0" indent="-514350" algn="just" defTabSz="457200" eaLnBrk="1" hangingPunct="1">
              <a:spcBef>
                <a:spcPct val="0"/>
              </a:spcBef>
              <a:spcAft>
                <a:spcPts val="600"/>
              </a:spcAft>
              <a:buAutoNum type="arabicPeriod"/>
            </a:pPr>
            <a:endParaRPr lang="en-US" altLang="zh-CN" sz="2800" b="1" dirty="0">
              <a:solidFill>
                <a:srgbClr val="000000"/>
              </a:solidFill>
              <a:latin typeface="Calibri" panose="020F0502020204030204" pitchFamily="34" charset="0"/>
              <a:ea typeface="等线" panose="02010600030101010101" pitchFamily="2" charset="-122"/>
            </a:endParaRPr>
          </a:p>
          <a:p>
            <a:pPr marL="514350" lvl="0" indent="-514350" algn="just" defTabSz="457200" eaLnBrk="1" hangingPunct="1">
              <a:spcBef>
                <a:spcPct val="0"/>
              </a:spcBef>
              <a:spcAft>
                <a:spcPts val="600"/>
              </a:spcAft>
              <a:buAutoNum type="arabicPeriod"/>
            </a:pPr>
            <a:r>
              <a:rPr lang="zh-CN" altLang="en-US" sz="2800" b="1" dirty="0">
                <a:solidFill>
                  <a:srgbClr val="000000"/>
                </a:solidFill>
                <a:latin typeface="Calibri" panose="020F0502020204030204" pitchFamily="34" charset="0"/>
                <a:ea typeface="等线" panose="02010600030101010101" pitchFamily="2" charset="-122"/>
              </a:rPr>
              <a:t>交叉阅读，并完善（组内学生修改）</a:t>
            </a:r>
            <a:endParaRPr lang="en-US" altLang="zh-CN" sz="2800" b="1" dirty="0">
              <a:solidFill>
                <a:srgbClr val="000000"/>
              </a:solidFill>
              <a:latin typeface="Calibri" panose="020F0502020204030204" pitchFamily="34" charset="0"/>
              <a:ea typeface="等线" panose="02010600030101010101" pitchFamily="2" charset="-122"/>
            </a:endParaRPr>
          </a:p>
        </p:txBody>
      </p:sp>
      <p:pic>
        <p:nvPicPr>
          <p:cNvPr id="46087" name="图片 6"/>
          <p:cNvPicPr>
            <a:picLocks noChangeAspect="1"/>
          </p:cNvPicPr>
          <p:nvPr/>
        </p:nvPicPr>
        <p:blipFill>
          <a:blip r:embed="rId2"/>
          <a:stretch>
            <a:fillRect/>
          </a:stretch>
        </p:blipFill>
        <p:spPr>
          <a:xfrm>
            <a:off x="7653338" y="4733925"/>
            <a:ext cx="1490662" cy="1328738"/>
          </a:xfrm>
          <a:prstGeom prst="rect">
            <a:avLst/>
          </a:prstGeom>
          <a:noFill/>
          <a:ln w="9525">
            <a:noFill/>
          </a:ln>
        </p:spPr>
      </p:pic>
    </p:spTree>
    <p:extLst>
      <p:ext uri="{BB962C8B-B14F-4D97-AF65-F5344CB8AC3E}">
        <p14:creationId xmlns:p14="http://schemas.microsoft.com/office/powerpoint/2010/main" val="27026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blinds(horizontal)">
                                      <p:cBhvr>
                                        <p:cTn id="7" dur="500"/>
                                        <p:tgtEl>
                                          <p:spTgt spid="46084"/>
                                        </p:tgtEl>
                                      </p:cBhvr>
                                    </p:animEffect>
                                  </p:childTnLst>
                                </p:cTn>
                              </p:par>
                              <p:par>
                                <p:cTn id="8" presetID="3" presetClass="entr" presetSubtype="10" fill="hold" nodeType="withEffect">
                                  <p:stCondLst>
                                    <p:cond delay="0"/>
                                  </p:stCondLst>
                                  <p:childTnLst>
                                    <p:set>
                                      <p:cBhvr>
                                        <p:cTn id="9" dur="1" fill="hold">
                                          <p:stCondLst>
                                            <p:cond delay="0"/>
                                          </p:stCondLst>
                                        </p:cTn>
                                        <p:tgtEl>
                                          <p:spTgt spid="46087"/>
                                        </p:tgtEl>
                                        <p:attrNameLst>
                                          <p:attrName>style.visibility</p:attrName>
                                        </p:attrNameLst>
                                      </p:cBhvr>
                                      <p:to>
                                        <p:strVal val="visible"/>
                                      </p:to>
                                    </p:set>
                                    <p:animEffect transition="in" filter="blinds(horizontal)">
                                      <p:cBhvr>
                                        <p:cTn id="10"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5"/>
          <a:stretch>
            <a:fillRect/>
          </a:stretch>
        </p:blipFill>
        <p:spPr>
          <a:xfrm>
            <a:off x="48577" y="249238"/>
            <a:ext cx="1127284" cy="1068705"/>
          </a:xfrm>
          <a:prstGeom prst="rect">
            <a:avLst/>
          </a:prstGeom>
        </p:spPr>
      </p:pic>
      <p:sp>
        <p:nvSpPr>
          <p:cNvPr id="2" name="标题 1"/>
          <p:cNvSpPr>
            <a:spLocks noGrp="1"/>
          </p:cNvSpPr>
          <p:nvPr>
            <p:ph type="title" idx="4294967295"/>
          </p:nvPr>
        </p:nvSpPr>
        <p:spPr>
          <a:xfrm>
            <a:off x="827405" y="44133"/>
            <a:ext cx="7943850" cy="815975"/>
          </a:xfrm>
          <a:noFill/>
          <a:ln w="9525">
            <a:noFill/>
          </a:ln>
        </p:spPr>
        <p:txBody>
          <a:bodyPr vert="horz" wrap="square" lIns="90170" tIns="46990" rIns="90170" bIns="46990" rtlCol="0" anchor="ctr" anchorCtr="0">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algn="ctr" defTabSz="914400">
              <a:buClrTx/>
              <a:buSzTx/>
              <a:buFontTx/>
            </a:pPr>
            <a:r>
              <a:rPr lang="zh-CN" altLang="en-US" b="0" spc="0" dirty="0">
                <a:solidFill>
                  <a:schemeClr val="accent1">
                    <a:lumMod val="75000"/>
                  </a:schemeClr>
                </a:solidFill>
                <a:latin typeface="黑体" panose="02010609060101010101" charset="-122"/>
                <a:ea typeface="黑体" panose="02010609060101010101" charset="-122"/>
                <a:cs typeface="黑体" panose="02010609060101010101" charset="-122"/>
                <a:sym typeface="+mn-ea"/>
              </a:rPr>
              <a:t>第</a:t>
            </a:r>
            <a:r>
              <a:rPr kumimoji="1" lang="zh-CN" altLang="en-US" sz="4400" b="1" i="0" u="none" strike="noStrike" kern="0" cap="none" spc="0" normalizeH="0" baseline="0" noProof="0" dirty="0">
                <a:ln>
                  <a:noFill/>
                </a:ln>
                <a:solidFill>
                  <a:srgbClr val="0000FF"/>
                </a:solidFill>
                <a:effectLst>
                  <a:outerShdw blurRad="38100" dist="38100" dir="2700000" algn="tl">
                    <a:srgbClr val="000000"/>
                  </a:outerShdw>
                </a:effectLst>
                <a:uLnTx/>
                <a:uFillTx/>
                <a:latin typeface="宋体" panose="02010600030101010101" pitchFamily="2" charset="-122"/>
                <a:ea typeface="+mj-ea"/>
                <a:cs typeface="+mj-cs"/>
              </a:rPr>
              <a:t>六</a:t>
            </a:r>
            <a:r>
              <a:rPr lang="zh-CN" altLang="en-US" b="0" spc="0" dirty="0">
                <a:solidFill>
                  <a:schemeClr val="accent1">
                    <a:lumMod val="75000"/>
                  </a:schemeClr>
                </a:solidFill>
                <a:latin typeface="黑体" panose="02010609060101010101" charset="-122"/>
                <a:ea typeface="黑体" panose="02010609060101010101" charset="-122"/>
                <a:cs typeface="黑体" panose="02010609060101010101" charset="-122"/>
                <a:sym typeface="+mn-ea"/>
              </a:rPr>
              <a:t>讲 作业</a:t>
            </a:r>
          </a:p>
        </p:txBody>
      </p:sp>
      <p:sp>
        <p:nvSpPr>
          <p:cNvPr id="3" name="内容占位符 2"/>
          <p:cNvSpPr>
            <a:spLocks noGrp="1"/>
          </p:cNvSpPr>
          <p:nvPr>
            <p:ph sz="half" idx="4294967295"/>
            <p:custDataLst>
              <p:tags r:id="rId3"/>
            </p:custDataLst>
          </p:nvPr>
        </p:nvSpPr>
        <p:spPr>
          <a:xfrm>
            <a:off x="764540" y="1268730"/>
            <a:ext cx="7623884" cy="4598670"/>
          </a:xfrm>
          <a:noFill/>
          <a:ln w="9525">
            <a:noFill/>
          </a:ln>
        </p:spPr>
        <p:txBody>
          <a:bodyPr vert="horz" wrap="square" lIns="90170" tIns="46990" rIns="90170" bIns="46990" rtlCol="0" anchor="t">
            <a:noAutofit/>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har char="»"/>
              <a:defRPr kumimoji="1" sz="1800">
                <a:solidFill>
                  <a:schemeClr val="tx1"/>
                </a:solidFill>
                <a:latin typeface="+mn-lt"/>
                <a:ea typeface="+mn-ea"/>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lgn="just">
              <a:buAutoNum type="arabicPeriod"/>
            </a:pPr>
            <a:r>
              <a:rPr lang="zh-CN" altLang="en-US" sz="1800" dirty="0"/>
              <a:t>改写专利第二版：</a:t>
            </a:r>
            <a:endParaRPr lang="en-US" altLang="zh-CN" sz="1800" dirty="0"/>
          </a:p>
          <a:p>
            <a:pPr marL="0" indent="0" algn="just">
              <a:buNone/>
            </a:pPr>
            <a:r>
              <a:rPr lang="en-US" altLang="zh-CN" sz="1800" dirty="0"/>
              <a:t>        1</a:t>
            </a:r>
            <a:r>
              <a:rPr lang="zh-CN" altLang="en-US" sz="1800" dirty="0"/>
              <a:t>）阅读其他学生提交的专利；</a:t>
            </a:r>
            <a:endParaRPr lang="en-US" altLang="zh-CN" sz="1800" dirty="0"/>
          </a:p>
          <a:p>
            <a:pPr marL="0" indent="0" algn="just">
              <a:buNone/>
            </a:pPr>
            <a:r>
              <a:rPr lang="en-US" sz="1800" dirty="0"/>
              <a:t>        2</a:t>
            </a:r>
            <a:r>
              <a:rPr lang="zh-CN" altLang="en-US" sz="1800" dirty="0"/>
              <a:t>）补充完善自己的专利；</a:t>
            </a:r>
            <a:endParaRPr lang="en-US" altLang="zh-CN" sz="1800" dirty="0"/>
          </a:p>
          <a:p>
            <a:pPr marL="0" indent="0" algn="just">
              <a:buNone/>
            </a:pPr>
            <a:r>
              <a:rPr lang="en-US" sz="1800" dirty="0"/>
              <a:t>        3</a:t>
            </a:r>
            <a:r>
              <a:rPr lang="zh-CN" altLang="en-US" sz="1800" dirty="0"/>
              <a:t>）</a:t>
            </a:r>
            <a:r>
              <a:rPr lang="zh-CN" altLang="en-US" sz="2000" dirty="0">
                <a:latin typeface="黑体" panose="02010609060101010101" charset="-122"/>
                <a:ea typeface="黑体" panose="02010609060101010101" charset="-122"/>
                <a:cs typeface="黑体" panose="02010609060101010101" charset="-122"/>
                <a:sym typeface="+mn-ea"/>
              </a:rPr>
              <a:t>提交：将专利打包发送到科代表</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的邮箱：</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hlinkClick r:id="rId6"/>
              </a:rPr>
              <a:t>由科代表打包发到我的邮箱</a:t>
            </a:r>
            <a:r>
              <a:rPr lang="en-US" altLang="zh-CN" sz="2000" dirty="0">
                <a:latin typeface="黑体" panose="02010609060101010101" charset="-122"/>
                <a:ea typeface="黑体" panose="02010609060101010101" charset="-122"/>
                <a:cs typeface="黑体" panose="02010609060101010101" charset="-122"/>
                <a:sym typeface="+mn-ea"/>
                <a:hlinkClick r:id="rId6"/>
              </a:rPr>
              <a:t>jqi@uestc.edu.cn</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如无必要，请勿发此邮箱）</a:t>
            </a:r>
            <a:endParaRPr lang="en-US" altLang="zh-CN" sz="2000" dirty="0">
              <a:latin typeface="黑体" panose="02010609060101010101" charset="-122"/>
              <a:ea typeface="黑体" panose="02010609060101010101" charset="-122"/>
              <a:cs typeface="黑体" panose="02010609060101010101" charset="-122"/>
              <a:sym typeface="+mn-ea"/>
            </a:endParaRPr>
          </a:p>
        </p:txBody>
      </p:sp>
    </p:spTree>
    <p:custDataLst>
      <p:tags r:id="rId1"/>
    </p:custDataLst>
    <p:extLst>
      <p:ext uri="{BB962C8B-B14F-4D97-AF65-F5344CB8AC3E}">
        <p14:creationId xmlns:p14="http://schemas.microsoft.com/office/powerpoint/2010/main" val="36298380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txBox="1">
            <a:spLocks noGrp="1"/>
          </p:cNvSpPr>
          <p:nvPr>
            <p:ph type="sldNum" sz="quarter" idx="12"/>
          </p:nvPr>
        </p:nvSpPr>
        <p:spPr>
          <a:xfrm>
            <a:off x="8459788" y="6381750"/>
            <a:ext cx="576262" cy="457200"/>
          </a:xfrm>
        </p:spPr>
        <p:txBody>
          <a:bodyPr/>
          <a:lstStyle/>
          <a:p>
            <a:pPr marL="0" indent="0" algn="r" eaLnBrk="1" hangingPunct="1">
              <a:spcBef>
                <a:spcPct val="0"/>
              </a:spcBef>
              <a:buNone/>
            </a:pPr>
            <a:fld id="{9A0DB2DC-4C9A-4742-B13C-FB6460FD3503}" type="slidenum">
              <a:rPr lang="en-US" altLang="zh-CN" sz="2000" dirty="0"/>
              <a:t>107</a:t>
            </a:fld>
            <a:endParaRPr lang="en-US" altLang="zh-CN" sz="2000" dirty="0"/>
          </a:p>
        </p:txBody>
      </p:sp>
      <p:sp>
        <p:nvSpPr>
          <p:cNvPr id="9" name="Rectangle 2"/>
          <p:cNvSpPr>
            <a:spLocks noGrp="1" noChangeArrowheads="1"/>
          </p:cNvSpPr>
          <p:nvPr>
            <p:ph type="title"/>
          </p:nvPr>
        </p:nvSpPr>
        <p:spPr>
          <a:xfrm>
            <a:off x="1547813" y="44450"/>
            <a:ext cx="6624638" cy="79216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800" b="1" i="0" u="none" strike="noStrike" kern="0" cap="none" spc="0" normalizeH="0" baseline="0" noProof="0" dirty="0">
                <a:ln>
                  <a:noFill/>
                </a:ln>
                <a:solidFill>
                  <a:srgbClr val="0000FF"/>
                </a:solidFill>
                <a:effectLst>
                  <a:outerShdw blurRad="38100" dist="38100" dir="2700000" algn="tl">
                    <a:srgbClr val="000000"/>
                  </a:outerShdw>
                </a:effectLst>
                <a:uLnTx/>
                <a:uFillTx/>
                <a:latin typeface="宋体" panose="02010600030101010101" pitchFamily="2" charset="-122"/>
                <a:ea typeface="+mj-ea"/>
                <a:cs typeface="+mj-cs"/>
              </a:rPr>
              <a:t>第八章 </a:t>
            </a:r>
            <a:r>
              <a:rPr lang="zh-CN" altLang="en-US" sz="4800" b="1" dirty="0">
                <a:solidFill>
                  <a:srgbClr val="0000FF"/>
                </a:solidFill>
                <a:effectLst>
                  <a:outerShdw blurRad="38100" dist="38100" dir="2700000" algn="tl">
                    <a:srgbClr val="000000"/>
                  </a:outerShdw>
                </a:effectLst>
                <a:latin typeface="宋体" panose="02010600030101010101" pitchFamily="2" charset="-122"/>
              </a:rPr>
              <a:t>学期总结</a:t>
            </a:r>
            <a:endParaRPr kumimoji="1" lang="zh-CN" altLang="en-US" sz="4800" b="1" i="0" u="none" strike="noStrike" kern="0" cap="none" spc="0" normalizeH="0" baseline="0" noProof="0" dirty="0">
              <a:ln>
                <a:noFill/>
              </a:ln>
              <a:solidFill>
                <a:srgbClr val="0000FF"/>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6084" name="矩形 3"/>
          <p:cNvSpPr/>
          <p:nvPr/>
        </p:nvSpPr>
        <p:spPr>
          <a:xfrm>
            <a:off x="954088" y="1042988"/>
            <a:ext cx="7722368" cy="19697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514350" lvl="0" indent="-514350" algn="just" defTabSz="457200" eaLnBrk="1" hangingPunct="1">
              <a:spcBef>
                <a:spcPct val="0"/>
              </a:spcBef>
              <a:spcAft>
                <a:spcPts val="600"/>
              </a:spcAft>
              <a:buAutoNum type="arabicPeriod"/>
            </a:pPr>
            <a:r>
              <a:rPr lang="zh-CN" altLang="en-US" sz="2800" b="1" dirty="0">
                <a:solidFill>
                  <a:srgbClr val="000000"/>
                </a:solidFill>
                <a:latin typeface="Calibri" panose="020F0502020204030204" pitchFamily="34" charset="0"/>
                <a:ea typeface="等线" panose="02010600030101010101" pitchFamily="2" charset="-122"/>
              </a:rPr>
              <a:t>每个人介绍自己的学期总结</a:t>
            </a:r>
            <a:r>
              <a:rPr lang="en-US" altLang="zh-CN" sz="2800" b="1" dirty="0">
                <a:solidFill>
                  <a:srgbClr val="000000"/>
                </a:solidFill>
                <a:latin typeface="Calibri" panose="020F0502020204030204" pitchFamily="34" charset="0"/>
                <a:ea typeface="等线" panose="02010600030101010101" pitchFamily="2" charset="-122"/>
              </a:rPr>
              <a:t>3</a:t>
            </a:r>
            <a:r>
              <a:rPr lang="zh-CN" altLang="en-US" sz="2800" b="1" dirty="0">
                <a:solidFill>
                  <a:srgbClr val="000000"/>
                </a:solidFill>
                <a:latin typeface="Calibri" panose="020F0502020204030204" pitchFamily="34" charset="0"/>
                <a:ea typeface="等线" panose="02010600030101010101" pitchFamily="2" charset="-122"/>
              </a:rPr>
              <a:t>分钟（组内学生录视频）</a:t>
            </a:r>
            <a:endParaRPr lang="en-US" altLang="zh-CN" sz="2800" b="1" dirty="0">
              <a:solidFill>
                <a:srgbClr val="000000"/>
              </a:solidFill>
              <a:latin typeface="Calibri" panose="020F0502020204030204" pitchFamily="34" charset="0"/>
              <a:ea typeface="等线" panose="02010600030101010101" pitchFamily="2" charset="-122"/>
            </a:endParaRPr>
          </a:p>
          <a:p>
            <a:pPr marL="514350" lvl="0" indent="-514350" algn="just" defTabSz="457200" eaLnBrk="1" hangingPunct="1">
              <a:spcBef>
                <a:spcPct val="0"/>
              </a:spcBef>
              <a:spcAft>
                <a:spcPts val="600"/>
              </a:spcAft>
              <a:buAutoNum type="arabicPeriod"/>
            </a:pPr>
            <a:endParaRPr lang="en-US" altLang="zh-CN" sz="2800" b="1" dirty="0">
              <a:solidFill>
                <a:srgbClr val="000000"/>
              </a:solidFill>
              <a:latin typeface="Calibri" panose="020F0502020204030204" pitchFamily="34" charset="0"/>
              <a:ea typeface="等线" panose="02010600030101010101" pitchFamily="2" charset="-122"/>
            </a:endParaRPr>
          </a:p>
          <a:p>
            <a:pPr marL="514350" lvl="0" indent="-514350" algn="just" defTabSz="457200" eaLnBrk="1" hangingPunct="1">
              <a:spcBef>
                <a:spcPct val="0"/>
              </a:spcBef>
              <a:spcAft>
                <a:spcPts val="600"/>
              </a:spcAft>
              <a:buAutoNum type="arabicPeriod"/>
            </a:pPr>
            <a:r>
              <a:rPr lang="zh-CN" altLang="en-US" sz="2800" b="1" dirty="0">
                <a:solidFill>
                  <a:srgbClr val="000000"/>
                </a:solidFill>
                <a:latin typeface="Calibri" panose="020F0502020204030204" pitchFamily="34" charset="0"/>
                <a:ea typeface="等线" panose="02010600030101010101" pitchFamily="2" charset="-122"/>
              </a:rPr>
              <a:t>课后合照</a:t>
            </a:r>
            <a:endParaRPr lang="en-US" altLang="zh-CN" sz="2800" b="1" dirty="0">
              <a:solidFill>
                <a:srgbClr val="000000"/>
              </a:solidFill>
              <a:latin typeface="Calibri" panose="020F0502020204030204" pitchFamily="34" charset="0"/>
              <a:ea typeface="等线" panose="02010600030101010101" pitchFamily="2" charset="-122"/>
            </a:endParaRPr>
          </a:p>
        </p:txBody>
      </p:sp>
      <p:pic>
        <p:nvPicPr>
          <p:cNvPr id="46087" name="图片 6"/>
          <p:cNvPicPr>
            <a:picLocks noChangeAspect="1"/>
          </p:cNvPicPr>
          <p:nvPr/>
        </p:nvPicPr>
        <p:blipFill>
          <a:blip r:embed="rId2"/>
          <a:stretch>
            <a:fillRect/>
          </a:stretch>
        </p:blipFill>
        <p:spPr>
          <a:xfrm>
            <a:off x="7653338" y="4733925"/>
            <a:ext cx="1490662" cy="1328738"/>
          </a:xfrm>
          <a:prstGeom prst="rect">
            <a:avLst/>
          </a:prstGeom>
          <a:noFill/>
          <a:ln w="9525">
            <a:noFill/>
          </a:ln>
        </p:spPr>
      </p:pic>
    </p:spTree>
    <p:extLst>
      <p:ext uri="{BB962C8B-B14F-4D97-AF65-F5344CB8AC3E}">
        <p14:creationId xmlns:p14="http://schemas.microsoft.com/office/powerpoint/2010/main" val="207925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blinds(horizontal)">
                                      <p:cBhvr>
                                        <p:cTn id="7" dur="500"/>
                                        <p:tgtEl>
                                          <p:spTgt spid="46084"/>
                                        </p:tgtEl>
                                      </p:cBhvr>
                                    </p:animEffect>
                                  </p:childTnLst>
                                </p:cTn>
                              </p:par>
                              <p:par>
                                <p:cTn id="8" presetID="3" presetClass="entr" presetSubtype="10" fill="hold" nodeType="withEffect">
                                  <p:stCondLst>
                                    <p:cond delay="0"/>
                                  </p:stCondLst>
                                  <p:childTnLst>
                                    <p:set>
                                      <p:cBhvr>
                                        <p:cTn id="9" dur="1" fill="hold">
                                          <p:stCondLst>
                                            <p:cond delay="0"/>
                                          </p:stCondLst>
                                        </p:cTn>
                                        <p:tgtEl>
                                          <p:spTgt spid="46087"/>
                                        </p:tgtEl>
                                        <p:attrNameLst>
                                          <p:attrName>style.visibility</p:attrName>
                                        </p:attrNameLst>
                                      </p:cBhvr>
                                      <p:to>
                                        <p:strVal val="visible"/>
                                      </p:to>
                                    </p:set>
                                    <p:animEffect transition="in" filter="blinds(horizontal)">
                                      <p:cBhvr>
                                        <p:cTn id="10"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5"/>
          <a:stretch>
            <a:fillRect/>
          </a:stretch>
        </p:blipFill>
        <p:spPr>
          <a:xfrm>
            <a:off x="48577" y="249238"/>
            <a:ext cx="1127284" cy="1068705"/>
          </a:xfrm>
          <a:prstGeom prst="rect">
            <a:avLst/>
          </a:prstGeom>
        </p:spPr>
      </p:pic>
      <p:sp>
        <p:nvSpPr>
          <p:cNvPr id="2" name="标题 1"/>
          <p:cNvSpPr>
            <a:spLocks noGrp="1"/>
          </p:cNvSpPr>
          <p:nvPr>
            <p:ph type="title" idx="4294967295"/>
          </p:nvPr>
        </p:nvSpPr>
        <p:spPr>
          <a:xfrm>
            <a:off x="827405" y="44133"/>
            <a:ext cx="7943850" cy="815975"/>
          </a:xfrm>
          <a:noFill/>
          <a:ln w="9525">
            <a:noFill/>
          </a:ln>
        </p:spPr>
        <p:txBody>
          <a:bodyPr vert="horz" wrap="square" lIns="90170" tIns="46990" rIns="90170" bIns="46990" rtlCol="0" anchor="ctr" anchorCtr="0">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algn="ctr" defTabSz="914400">
              <a:buClrTx/>
              <a:buSzTx/>
              <a:buFontTx/>
            </a:pPr>
            <a:r>
              <a:rPr lang="zh-CN" altLang="en-US" b="0" spc="0" dirty="0">
                <a:solidFill>
                  <a:schemeClr val="accent1">
                    <a:lumMod val="75000"/>
                  </a:schemeClr>
                </a:solidFill>
                <a:latin typeface="黑体" panose="02010609060101010101" charset="-122"/>
                <a:ea typeface="黑体" panose="02010609060101010101" charset="-122"/>
                <a:cs typeface="黑体" panose="02010609060101010101" charset="-122"/>
                <a:sym typeface="+mn-ea"/>
              </a:rPr>
              <a:t>第</a:t>
            </a:r>
            <a:r>
              <a:rPr kumimoji="1" lang="zh-CN" altLang="en-US" sz="4400" b="1" i="0" u="none" strike="noStrike" kern="0" cap="none" spc="0" normalizeH="0" baseline="0" noProof="0" dirty="0">
                <a:ln>
                  <a:noFill/>
                </a:ln>
                <a:solidFill>
                  <a:srgbClr val="0000FF"/>
                </a:solidFill>
                <a:effectLst>
                  <a:outerShdw blurRad="38100" dist="38100" dir="2700000" algn="tl">
                    <a:srgbClr val="000000"/>
                  </a:outerShdw>
                </a:effectLst>
                <a:uLnTx/>
                <a:uFillTx/>
                <a:latin typeface="宋体" panose="02010600030101010101" pitchFamily="2" charset="-122"/>
                <a:ea typeface="+mj-ea"/>
                <a:cs typeface="+mj-cs"/>
              </a:rPr>
              <a:t>八</a:t>
            </a:r>
            <a:r>
              <a:rPr lang="zh-CN" altLang="en-US" b="0" spc="0" dirty="0">
                <a:solidFill>
                  <a:schemeClr val="accent1">
                    <a:lumMod val="75000"/>
                  </a:schemeClr>
                </a:solidFill>
                <a:latin typeface="黑体" panose="02010609060101010101" charset="-122"/>
                <a:ea typeface="黑体" panose="02010609060101010101" charset="-122"/>
                <a:cs typeface="黑体" panose="02010609060101010101" charset="-122"/>
                <a:sym typeface="+mn-ea"/>
              </a:rPr>
              <a:t>讲 作业</a:t>
            </a:r>
          </a:p>
        </p:txBody>
      </p:sp>
      <p:sp>
        <p:nvSpPr>
          <p:cNvPr id="3" name="内容占位符 2"/>
          <p:cNvSpPr>
            <a:spLocks noGrp="1"/>
          </p:cNvSpPr>
          <p:nvPr>
            <p:ph sz="half" idx="4294967295"/>
            <p:custDataLst>
              <p:tags r:id="rId3"/>
            </p:custDataLst>
          </p:nvPr>
        </p:nvSpPr>
        <p:spPr>
          <a:xfrm>
            <a:off x="764540" y="1268730"/>
            <a:ext cx="7623884" cy="4598670"/>
          </a:xfrm>
          <a:noFill/>
          <a:ln w="9525">
            <a:noFill/>
          </a:ln>
        </p:spPr>
        <p:txBody>
          <a:bodyPr vert="horz" wrap="square" lIns="90170" tIns="46990" rIns="90170" bIns="46990" rtlCol="0" anchor="t">
            <a:noAutofit/>
          </a:bodyPr>
          <a:lst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har char="»"/>
              <a:defRPr kumimoji="1" sz="1800">
                <a:solidFill>
                  <a:schemeClr val="tx1"/>
                </a:solidFill>
                <a:latin typeface="+mn-lt"/>
                <a:ea typeface="+mn-ea"/>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marL="0" indent="0" algn="ctr">
              <a:buNone/>
            </a:pPr>
            <a:endParaRPr lang="en-US" altLang="zh-CN" sz="4800" dirty="0">
              <a:latin typeface="黑体" panose="02010609060101010101" charset="-122"/>
              <a:ea typeface="黑体" panose="02010609060101010101" charset="-122"/>
              <a:cs typeface="黑体" panose="02010609060101010101" charset="-122"/>
              <a:sym typeface="+mn-ea"/>
            </a:endParaRPr>
          </a:p>
          <a:p>
            <a:pPr marL="0" indent="0" algn="ctr">
              <a:buNone/>
            </a:pPr>
            <a:endParaRPr lang="en-US" altLang="zh-CN" sz="4800" dirty="0">
              <a:latin typeface="黑体" panose="02010609060101010101" charset="-122"/>
              <a:ea typeface="黑体" panose="02010609060101010101" charset="-122"/>
              <a:cs typeface="黑体" panose="02010609060101010101" charset="-122"/>
              <a:sym typeface="+mn-ea"/>
            </a:endParaRPr>
          </a:p>
          <a:p>
            <a:pPr marL="0" indent="0" algn="ctr">
              <a:buNone/>
            </a:pPr>
            <a:r>
              <a:rPr lang="zh-CN" altLang="en-US" sz="9600" dirty="0">
                <a:latin typeface="黑体" panose="02010609060101010101" charset="-122"/>
                <a:ea typeface="黑体" panose="02010609060101010101" charset="-122"/>
                <a:cs typeface="黑体" panose="02010609060101010101" charset="-122"/>
                <a:sym typeface="+mn-ea"/>
              </a:rPr>
              <a:t>无</a:t>
            </a:r>
            <a:endParaRPr lang="en-US" altLang="zh-CN" sz="9600" dirty="0">
              <a:latin typeface="黑体" panose="02010609060101010101" charset="-122"/>
              <a:ea typeface="黑体" panose="02010609060101010101" charset="-122"/>
              <a:cs typeface="黑体" panose="02010609060101010101" charset="-122"/>
              <a:sym typeface="+mn-ea"/>
            </a:endParaRPr>
          </a:p>
        </p:txBody>
      </p:sp>
    </p:spTree>
    <p:custDataLst>
      <p:tags r:id="rId1"/>
    </p:custDataLst>
    <p:extLst>
      <p:ext uri="{BB962C8B-B14F-4D97-AF65-F5344CB8AC3E}">
        <p14:creationId xmlns:p14="http://schemas.microsoft.com/office/powerpoint/2010/main" val="220715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11</a:t>
            </a:fld>
            <a:endParaRPr lang="en-US" altLang="zh-CN"/>
          </a:p>
        </p:txBody>
      </p:sp>
      <p:pic>
        <p:nvPicPr>
          <p:cNvPr id="5" name="内容占位符 4"/>
          <p:cNvPicPr>
            <a:picLocks noGrp="1" noChangeAspect="1"/>
          </p:cNvPicPr>
          <p:nvPr>
            <p:ph idx="1"/>
            <p:custDataLst>
              <p:tags r:id="rId1"/>
            </p:custDataLst>
          </p:nvPr>
        </p:nvPicPr>
        <p:blipFill>
          <a:blip r:embed="rId3"/>
          <a:stretch>
            <a:fillRect/>
          </a:stretch>
        </p:blipFill>
        <p:spPr>
          <a:xfrm>
            <a:off x="3281680" y="981075"/>
            <a:ext cx="3623310" cy="53276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12</a:t>
            </a:fld>
            <a:endParaRPr lang="en-US" altLang="zh-CN"/>
          </a:p>
        </p:txBody>
      </p:sp>
      <p:pic>
        <p:nvPicPr>
          <p:cNvPr id="5" name="内容占位符 4"/>
          <p:cNvPicPr>
            <a:picLocks noGrp="1" noChangeAspect="1"/>
          </p:cNvPicPr>
          <p:nvPr>
            <p:ph idx="1"/>
          </p:nvPr>
        </p:nvPicPr>
        <p:blipFill>
          <a:blip r:embed="rId2"/>
          <a:stretch>
            <a:fillRect/>
          </a:stretch>
        </p:blipFill>
        <p:spPr>
          <a:xfrm>
            <a:off x="3309620" y="981075"/>
            <a:ext cx="3566795" cy="5327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13</a:t>
            </a:fld>
            <a:endParaRPr lang="en-US" altLang="zh-CN"/>
          </a:p>
        </p:txBody>
      </p:sp>
      <p:pic>
        <p:nvPicPr>
          <p:cNvPr id="7" name="图片 6"/>
          <p:cNvPicPr>
            <a:picLocks noChangeAspect="1"/>
          </p:cNvPicPr>
          <p:nvPr/>
        </p:nvPicPr>
        <p:blipFill>
          <a:blip r:embed="rId2"/>
          <a:stretch>
            <a:fillRect/>
          </a:stretch>
        </p:blipFill>
        <p:spPr>
          <a:xfrm>
            <a:off x="2915920" y="1052830"/>
            <a:ext cx="4297680" cy="1908810"/>
          </a:xfrm>
          <a:prstGeom prst="rect">
            <a:avLst/>
          </a:prstGeom>
        </p:spPr>
      </p:pic>
      <p:pic>
        <p:nvPicPr>
          <p:cNvPr id="8" name="图片 7"/>
          <p:cNvPicPr>
            <a:picLocks noChangeAspect="1"/>
          </p:cNvPicPr>
          <p:nvPr/>
        </p:nvPicPr>
        <p:blipFill>
          <a:blip r:embed="rId3"/>
          <a:stretch>
            <a:fillRect/>
          </a:stretch>
        </p:blipFill>
        <p:spPr>
          <a:xfrm>
            <a:off x="2790825" y="3357245"/>
            <a:ext cx="4340225" cy="2509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研究报告撰写规范</a:t>
            </a:r>
            <a:endParaRPr lang="zh-CN" altLang="en-US"/>
          </a:p>
        </p:txBody>
      </p:sp>
      <p:sp>
        <p:nvSpPr>
          <p:cNvPr id="4" name="内容占位符 3"/>
          <p:cNvSpPr>
            <a:spLocks noGrp="1"/>
          </p:cNvSpPr>
          <p:nvPr>
            <p:ph idx="1"/>
          </p:nvPr>
        </p:nvSpPr>
        <p:spPr/>
        <p:txBody>
          <a:bodyPr/>
          <a:lstStyle/>
          <a:p>
            <a:r>
              <a:rPr lang="zh-CN" altLang="en-US"/>
              <a:t>分类</a:t>
            </a:r>
          </a:p>
        </p:txBody>
      </p:sp>
      <p:pic>
        <p:nvPicPr>
          <p:cNvPr id="5" name="内容占位符 8"/>
          <p:cNvPicPr>
            <a:picLocks noChangeAspect="1"/>
          </p:cNvPicPr>
          <p:nvPr/>
        </p:nvPicPr>
        <p:blipFill>
          <a:blip r:embed="rId2"/>
          <a:stretch>
            <a:fillRect/>
          </a:stretch>
        </p:blipFill>
        <p:spPr>
          <a:xfrm>
            <a:off x="502920" y="1730058"/>
            <a:ext cx="2626519" cy="3893820"/>
          </a:xfrm>
          <a:prstGeom prst="rect">
            <a:avLst/>
          </a:prstGeom>
        </p:spPr>
      </p:pic>
      <p:pic>
        <p:nvPicPr>
          <p:cNvPr id="6" name="图片 5"/>
          <p:cNvPicPr>
            <a:picLocks noChangeAspect="1"/>
          </p:cNvPicPr>
          <p:nvPr/>
        </p:nvPicPr>
        <p:blipFill>
          <a:blip r:embed="rId3"/>
          <a:stretch>
            <a:fillRect/>
          </a:stretch>
        </p:blipFill>
        <p:spPr>
          <a:xfrm>
            <a:off x="3129439" y="2071211"/>
            <a:ext cx="2805113" cy="3406616"/>
          </a:xfrm>
          <a:prstGeom prst="rect">
            <a:avLst/>
          </a:prstGeom>
        </p:spPr>
      </p:pic>
      <p:pic>
        <p:nvPicPr>
          <p:cNvPr id="7" name="图片 6"/>
          <p:cNvPicPr>
            <a:picLocks noChangeAspect="1"/>
          </p:cNvPicPr>
          <p:nvPr/>
        </p:nvPicPr>
        <p:blipFill>
          <a:blip r:embed="rId4"/>
          <a:stretch>
            <a:fillRect/>
          </a:stretch>
        </p:blipFill>
        <p:spPr>
          <a:xfrm>
            <a:off x="6233160" y="2227421"/>
            <a:ext cx="2339816" cy="3397091"/>
          </a:xfrm>
          <a:prstGeom prst="rect">
            <a:avLst/>
          </a:prstGeom>
        </p:spPr>
      </p:pic>
      <p:pic>
        <p:nvPicPr>
          <p:cNvPr id="8" name="图片 7"/>
          <p:cNvPicPr>
            <a:picLocks noChangeAspect="1"/>
          </p:cNvPicPr>
          <p:nvPr/>
        </p:nvPicPr>
        <p:blipFill>
          <a:blip r:embed="rId4"/>
          <a:stretch>
            <a:fillRect/>
          </a:stretch>
        </p:blipFill>
        <p:spPr>
          <a:xfrm>
            <a:off x="6300311" y="2071211"/>
            <a:ext cx="2339816" cy="339709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15</a:t>
            </a:fld>
            <a:endParaRPr lang="en-US" altLang="zh-CN"/>
          </a:p>
        </p:txBody>
      </p:sp>
      <p:pic>
        <p:nvPicPr>
          <p:cNvPr id="6" name="内容占位符 5"/>
          <p:cNvPicPr>
            <a:picLocks noGrp="1" noChangeAspect="1"/>
          </p:cNvPicPr>
          <p:nvPr>
            <p:ph idx="1"/>
          </p:nvPr>
        </p:nvPicPr>
        <p:blipFill>
          <a:blip r:embed="rId2"/>
          <a:stretch>
            <a:fillRect/>
          </a:stretch>
        </p:blipFill>
        <p:spPr>
          <a:xfrm>
            <a:off x="2899410" y="981075"/>
            <a:ext cx="4387850" cy="53276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16</a:t>
            </a:fld>
            <a:endParaRPr lang="en-US" altLang="zh-CN"/>
          </a:p>
        </p:txBody>
      </p:sp>
      <p:pic>
        <p:nvPicPr>
          <p:cNvPr id="5" name="内容占位符 8"/>
          <p:cNvPicPr>
            <a:picLocks noGrp="1" noChangeAspect="1"/>
          </p:cNvPicPr>
          <p:nvPr>
            <p:ph idx="1"/>
          </p:nvPr>
        </p:nvPicPr>
        <p:blipFill>
          <a:blip r:embed="rId2"/>
          <a:stretch>
            <a:fillRect/>
          </a:stretch>
        </p:blipFill>
        <p:spPr>
          <a:xfrm>
            <a:off x="3296285" y="981075"/>
            <a:ext cx="3594100" cy="53276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17</a:t>
            </a:fld>
            <a:endParaRPr lang="en-US" altLang="zh-CN"/>
          </a:p>
        </p:txBody>
      </p:sp>
      <p:pic>
        <p:nvPicPr>
          <p:cNvPr id="8" name="内容占位符 7"/>
          <p:cNvPicPr>
            <a:picLocks noGrp="1" noChangeAspect="1"/>
          </p:cNvPicPr>
          <p:nvPr>
            <p:ph idx="1"/>
          </p:nvPr>
        </p:nvPicPr>
        <p:blipFill>
          <a:blip r:embed="rId2"/>
          <a:stretch>
            <a:fillRect/>
          </a:stretch>
        </p:blipFill>
        <p:spPr>
          <a:xfrm>
            <a:off x="3258185" y="981075"/>
            <a:ext cx="3669665" cy="53276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范文</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499586" y="2209324"/>
            <a:ext cx="7809548" cy="3597116"/>
          </a:xfrm>
          <a:prstGeom prst="rect">
            <a:avLst/>
          </a:prstGeom>
        </p:spPr>
      </p:pic>
      <p:sp>
        <p:nvSpPr>
          <p:cNvPr id="6" name="圆角矩形 5"/>
          <p:cNvSpPr/>
          <p:nvPr/>
        </p:nvSpPr>
        <p:spPr>
          <a:xfrm>
            <a:off x="914400" y="2693194"/>
            <a:ext cx="1972151" cy="114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3GPP</a:t>
            </a:r>
            <a:r>
              <a:rPr lang="zh-CN" altLang="en-US"/>
              <a:t>的标准制订与提案撰写</a:t>
            </a:r>
          </a:p>
        </p:txBody>
      </p:sp>
      <p:sp>
        <p:nvSpPr>
          <p:cNvPr id="3" name="内容占位符 2"/>
          <p:cNvSpPr>
            <a:spLocks noGrp="1"/>
          </p:cNvSpPr>
          <p:nvPr>
            <p:ph idx="1"/>
          </p:nvPr>
        </p:nvSpPr>
        <p:spPr/>
        <p:txBody>
          <a:bodyPr/>
          <a:lstStyle/>
          <a:p>
            <a:r>
              <a:rPr lang="en-US" altLang="zh-CN"/>
              <a:t>5G</a:t>
            </a:r>
            <a:r>
              <a:rPr lang="zh-CN" altLang="en-US"/>
              <a:t>标准如何制订的呢？</a:t>
            </a:r>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19</a:t>
            </a:fld>
            <a:endParaRPr lang="en-US" altLang="zh-CN"/>
          </a:p>
        </p:txBody>
      </p:sp>
      <p:pic>
        <p:nvPicPr>
          <p:cNvPr id="5" name="图片 4"/>
          <p:cNvPicPr>
            <a:picLocks noChangeAspect="1"/>
          </p:cNvPicPr>
          <p:nvPr/>
        </p:nvPicPr>
        <p:blipFill>
          <a:blip r:embed="rId2"/>
          <a:stretch>
            <a:fillRect/>
          </a:stretch>
        </p:blipFill>
        <p:spPr>
          <a:xfrm>
            <a:off x="1428750" y="2275205"/>
            <a:ext cx="6286500" cy="3583940"/>
          </a:xfrm>
          <a:prstGeom prst="rect">
            <a:avLst/>
          </a:prstGeom>
        </p:spPr>
      </p:pic>
      <p:sp>
        <p:nvSpPr>
          <p:cNvPr id="9" name="文本框 8"/>
          <p:cNvSpPr txBox="1"/>
          <p:nvPr/>
        </p:nvSpPr>
        <p:spPr>
          <a:xfrm>
            <a:off x="898525" y="5871210"/>
            <a:ext cx="8183880" cy="368300"/>
          </a:xfrm>
          <a:prstGeom prst="rect">
            <a:avLst/>
          </a:prstGeom>
          <a:noFill/>
        </p:spPr>
        <p:txBody>
          <a:bodyPr wrap="square" rtlCol="0" anchor="t">
            <a:spAutoFit/>
          </a:bodyPr>
          <a:lstStyle/>
          <a:p>
            <a:r>
              <a:rPr lang="zh-CN" altLang="en-US" sz="1800"/>
              <a:t>https://www.qualcomm.com/news/onq/2017/08/02/understanding-3gpp-starting-basics</a:t>
            </a:r>
          </a:p>
        </p:txBody>
      </p:sp>
      <p:sp>
        <p:nvSpPr>
          <p:cNvPr id="10" name="文本框 9"/>
          <p:cNvSpPr txBox="1"/>
          <p:nvPr/>
        </p:nvSpPr>
        <p:spPr>
          <a:xfrm>
            <a:off x="1082675" y="1494790"/>
            <a:ext cx="8033385" cy="645160"/>
          </a:xfrm>
          <a:prstGeom prst="rect">
            <a:avLst/>
          </a:prstGeom>
          <a:solidFill>
            <a:schemeClr val="accent6">
              <a:lumMod val="20000"/>
              <a:lumOff val="80000"/>
            </a:schemeClr>
          </a:solidFill>
        </p:spPr>
        <p:txBody>
          <a:bodyPr wrap="square" rtlCol="0" anchor="t">
            <a:spAutoFit/>
          </a:bodyPr>
          <a:lstStyle/>
          <a:p>
            <a:r>
              <a:rPr lang="zh-CN" altLang="en-US" sz="1800"/>
              <a:t>https://www.qualcomm.com/news/onq/2017/08/02/demystifying-3gpp-insiders-perspective-how-4g-and-5g-standards-get-created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8F0F5-99A5-41C3-9525-147A7A05E011}"/>
              </a:ext>
            </a:extLst>
          </p:cNvPr>
          <p:cNvSpPr>
            <a:spLocks noGrp="1"/>
          </p:cNvSpPr>
          <p:nvPr>
            <p:ph type="title"/>
          </p:nvPr>
        </p:nvSpPr>
        <p:spPr>
          <a:xfrm>
            <a:off x="1200150" y="251147"/>
            <a:ext cx="7943850" cy="815975"/>
          </a:xfrm>
        </p:spPr>
        <p:txBody>
          <a:bodyPr>
            <a:normAutofit fontScale="90000"/>
          </a:bodyPr>
          <a:lstStyle/>
          <a:p>
            <a:r>
              <a:rPr lang="en-US" sz="3100" b="1" i="0" dirty="0">
                <a:solidFill>
                  <a:srgbClr val="00693E"/>
                </a:solidFill>
                <a:effectLst/>
                <a:latin typeface="Helvetica Neue"/>
              </a:rPr>
              <a:t>D</a:t>
            </a:r>
            <a:r>
              <a:rPr lang="en-US" sz="3100" b="1" dirty="0">
                <a:solidFill>
                  <a:srgbClr val="00693E"/>
                </a:solidFill>
                <a:latin typeface="Helvetica Neue"/>
              </a:rPr>
              <a:t>ataset</a:t>
            </a:r>
            <a:r>
              <a:rPr lang="zh-CN" altLang="en-US" sz="3100" b="1" dirty="0">
                <a:solidFill>
                  <a:srgbClr val="00693E"/>
                </a:solidFill>
                <a:latin typeface="Helvetica Neue"/>
              </a:rPr>
              <a:t> </a:t>
            </a:r>
            <a:r>
              <a:rPr lang="en-US" altLang="zh-CN" sz="3100" b="1" dirty="0">
                <a:solidFill>
                  <a:srgbClr val="00693E"/>
                </a:solidFill>
                <a:latin typeface="Helvetica Neue"/>
              </a:rPr>
              <a:t>and</a:t>
            </a:r>
            <a:r>
              <a:rPr lang="zh-CN" altLang="en-US" sz="3100" b="1" dirty="0">
                <a:solidFill>
                  <a:srgbClr val="00693E"/>
                </a:solidFill>
                <a:latin typeface="Helvetica Neue"/>
              </a:rPr>
              <a:t> </a:t>
            </a:r>
            <a:r>
              <a:rPr lang="en-US" altLang="zh-CN" sz="3100" b="1" dirty="0">
                <a:solidFill>
                  <a:srgbClr val="00693E"/>
                </a:solidFill>
                <a:latin typeface="Helvetica Neue"/>
              </a:rPr>
              <a:t>Code (</a:t>
            </a:r>
            <a:r>
              <a:rPr lang="en-US" altLang="zh-CN" sz="3100" b="1" dirty="0" err="1">
                <a:solidFill>
                  <a:srgbClr val="00693E"/>
                </a:solidFill>
                <a:latin typeface="Helvetica Neue"/>
              </a:rPr>
              <a:t>Pytorch</a:t>
            </a:r>
            <a:r>
              <a:rPr lang="en-US" altLang="zh-CN" sz="3100" b="1" dirty="0">
                <a:solidFill>
                  <a:srgbClr val="00693E"/>
                </a:solidFill>
                <a:latin typeface="Helvetica Neue"/>
              </a:rPr>
              <a:t>)</a:t>
            </a:r>
            <a:r>
              <a:rPr lang="zh-CN" altLang="en-US" sz="3100" b="1" dirty="0">
                <a:solidFill>
                  <a:srgbClr val="00693E"/>
                </a:solidFill>
                <a:latin typeface="Helvetica Neue"/>
              </a:rPr>
              <a:t> </a:t>
            </a:r>
            <a:r>
              <a:rPr lang="en-US" altLang="zh-CN" sz="3100" b="1" dirty="0">
                <a:solidFill>
                  <a:srgbClr val="00693E"/>
                </a:solidFill>
                <a:latin typeface="Helvetica Neue"/>
              </a:rPr>
              <a:t>for</a:t>
            </a:r>
            <a:r>
              <a:rPr lang="zh-CN" altLang="en-US" sz="3100" b="1" dirty="0">
                <a:solidFill>
                  <a:srgbClr val="00693E"/>
                </a:solidFill>
                <a:latin typeface="Helvetica Neue"/>
              </a:rPr>
              <a:t> </a:t>
            </a:r>
            <a:r>
              <a:rPr lang="en-US" altLang="zh-CN" sz="3100" b="1" dirty="0">
                <a:solidFill>
                  <a:srgbClr val="00693E"/>
                </a:solidFill>
                <a:latin typeface="Helvetica Neue"/>
              </a:rPr>
              <a:t>Histopathological</a:t>
            </a:r>
            <a:r>
              <a:rPr lang="zh-CN" altLang="en-US" sz="3100" b="1" dirty="0">
                <a:solidFill>
                  <a:srgbClr val="00693E"/>
                </a:solidFill>
                <a:latin typeface="Helvetica Neue"/>
              </a:rPr>
              <a:t> </a:t>
            </a:r>
            <a:r>
              <a:rPr lang="en-US" altLang="zh-CN" sz="3100" b="1" dirty="0">
                <a:solidFill>
                  <a:srgbClr val="00693E"/>
                </a:solidFill>
                <a:latin typeface="Helvetica Neue"/>
              </a:rPr>
              <a:t>Image</a:t>
            </a:r>
            <a:r>
              <a:rPr lang="zh-CN" altLang="en-US" sz="3100" b="1" dirty="0">
                <a:solidFill>
                  <a:srgbClr val="00693E"/>
                </a:solidFill>
                <a:latin typeface="Helvetica Neue"/>
              </a:rPr>
              <a:t> </a:t>
            </a:r>
            <a:r>
              <a:rPr lang="en-US" altLang="zh-CN" sz="3100" b="1" dirty="0">
                <a:solidFill>
                  <a:srgbClr val="00693E"/>
                </a:solidFill>
                <a:latin typeface="Helvetica Neue"/>
              </a:rPr>
              <a:t>Analysis</a:t>
            </a:r>
            <a:br>
              <a:rPr lang="en-US" b="1" i="0" dirty="0">
                <a:solidFill>
                  <a:srgbClr val="00693E"/>
                </a:solidFill>
                <a:effectLst/>
                <a:latin typeface="Helvetica Neue"/>
              </a:rPr>
            </a:br>
            <a:endParaRPr lang="en-US" dirty="0"/>
          </a:p>
        </p:txBody>
      </p:sp>
      <p:sp>
        <p:nvSpPr>
          <p:cNvPr id="3" name="内容占位符 2">
            <a:extLst>
              <a:ext uri="{FF2B5EF4-FFF2-40B4-BE49-F238E27FC236}">
                <a16:creationId xmlns:a16="http://schemas.microsoft.com/office/drawing/2014/main" id="{489EAE6F-CF7B-4E90-B1A9-8298929ADCDF}"/>
              </a:ext>
            </a:extLst>
          </p:cNvPr>
          <p:cNvSpPr>
            <a:spLocks noGrp="1"/>
          </p:cNvSpPr>
          <p:nvPr>
            <p:ph idx="1"/>
          </p:nvPr>
        </p:nvSpPr>
        <p:spPr>
          <a:xfrm>
            <a:off x="539552" y="1524993"/>
            <a:ext cx="7886700" cy="679872"/>
          </a:xfrm>
        </p:spPr>
        <p:txBody>
          <a:bodyPr/>
          <a:lstStyle/>
          <a:p>
            <a:r>
              <a:rPr lang="en-US" sz="2000" b="1" i="0" dirty="0">
                <a:solidFill>
                  <a:srgbClr val="00693E"/>
                </a:solidFill>
                <a:effectLst/>
                <a:latin typeface="Helvetica Neue"/>
                <a:hlinkClick r:id="rId2"/>
              </a:rPr>
              <a:t>MHIST: A Minimalist Histopathology Image Analysis Dataset</a:t>
            </a:r>
            <a:endParaRPr lang="en-US" sz="2000" b="1" i="0" dirty="0">
              <a:solidFill>
                <a:srgbClr val="00693E"/>
              </a:solidFill>
              <a:effectLst/>
              <a:latin typeface="Helvetica Neue"/>
            </a:endParaRPr>
          </a:p>
          <a:p>
            <a:endParaRPr lang="en-US" dirty="0"/>
          </a:p>
        </p:txBody>
      </p:sp>
      <p:pic>
        <p:nvPicPr>
          <p:cNvPr id="6" name="图片 5">
            <a:extLst>
              <a:ext uri="{FF2B5EF4-FFF2-40B4-BE49-F238E27FC236}">
                <a16:creationId xmlns:a16="http://schemas.microsoft.com/office/drawing/2014/main" id="{C626A046-507B-4E66-949C-3B7E98B16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9" y="2099032"/>
            <a:ext cx="4032448" cy="2322690"/>
          </a:xfrm>
          <a:prstGeom prst="rect">
            <a:avLst/>
          </a:prstGeom>
        </p:spPr>
      </p:pic>
      <p:pic>
        <p:nvPicPr>
          <p:cNvPr id="8" name="图片 7">
            <a:extLst>
              <a:ext uri="{FF2B5EF4-FFF2-40B4-BE49-F238E27FC236}">
                <a16:creationId xmlns:a16="http://schemas.microsoft.com/office/drawing/2014/main" id="{21F6C440-EB4D-417C-B92D-19A1CFDFA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9451" y="2099032"/>
            <a:ext cx="2594917" cy="2400687"/>
          </a:xfrm>
          <a:prstGeom prst="rect">
            <a:avLst/>
          </a:prstGeom>
        </p:spPr>
      </p:pic>
      <p:pic>
        <p:nvPicPr>
          <p:cNvPr id="10" name="图片 9">
            <a:extLst>
              <a:ext uri="{FF2B5EF4-FFF2-40B4-BE49-F238E27FC236}">
                <a16:creationId xmlns:a16="http://schemas.microsoft.com/office/drawing/2014/main" id="{2E173085-6FAA-4BE6-8DC3-82A81E2B7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4654759"/>
            <a:ext cx="4202167" cy="1870585"/>
          </a:xfrm>
          <a:prstGeom prst="rect">
            <a:avLst/>
          </a:prstGeom>
        </p:spPr>
      </p:pic>
      <p:pic>
        <p:nvPicPr>
          <p:cNvPr id="12" name="图片 11">
            <a:extLst>
              <a:ext uri="{FF2B5EF4-FFF2-40B4-BE49-F238E27FC236}">
                <a16:creationId xmlns:a16="http://schemas.microsoft.com/office/drawing/2014/main" id="{D57B38DB-ED5D-4062-AD27-F3FFCF9E5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1404" y="4599487"/>
            <a:ext cx="4257161" cy="1908210"/>
          </a:xfrm>
          <a:prstGeom prst="rect">
            <a:avLst/>
          </a:prstGeom>
        </p:spPr>
      </p:pic>
    </p:spTree>
    <p:extLst>
      <p:ext uri="{BB962C8B-B14F-4D97-AF65-F5344CB8AC3E}">
        <p14:creationId xmlns:p14="http://schemas.microsoft.com/office/powerpoint/2010/main" val="2049746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3GPP</a:t>
            </a:r>
            <a:r>
              <a:rPr lang="zh-CN" altLang="en-US">
                <a:sym typeface="+mn-ea"/>
              </a:rPr>
              <a:t>的标准制订与提案撰写</a:t>
            </a:r>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20</a:t>
            </a:fld>
            <a:endParaRPr lang="en-US" altLang="zh-CN"/>
          </a:p>
        </p:txBody>
      </p:sp>
      <p:pic>
        <p:nvPicPr>
          <p:cNvPr id="7" name="内容占位符 6"/>
          <p:cNvPicPr>
            <a:picLocks noGrp="1" noChangeAspect="1"/>
          </p:cNvPicPr>
          <p:nvPr>
            <p:ph idx="1"/>
          </p:nvPr>
        </p:nvPicPr>
        <p:blipFill>
          <a:blip r:embed="rId2"/>
          <a:stretch>
            <a:fillRect/>
          </a:stretch>
        </p:blipFill>
        <p:spPr>
          <a:xfrm>
            <a:off x="965835" y="3068955"/>
            <a:ext cx="8070215" cy="3646170"/>
          </a:xfrm>
          <a:prstGeom prst="rect">
            <a:avLst/>
          </a:prstGeom>
        </p:spPr>
      </p:pic>
      <p:pic>
        <p:nvPicPr>
          <p:cNvPr id="6" name="图片 5"/>
          <p:cNvPicPr>
            <a:picLocks noChangeAspect="1"/>
          </p:cNvPicPr>
          <p:nvPr/>
        </p:nvPicPr>
        <p:blipFill>
          <a:blip r:embed="rId3"/>
          <a:stretch>
            <a:fillRect/>
          </a:stretch>
        </p:blipFill>
        <p:spPr>
          <a:xfrm>
            <a:off x="1331595" y="981075"/>
            <a:ext cx="7460615" cy="1964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3GPP</a:t>
            </a:r>
            <a:r>
              <a:rPr lang="zh-CN" altLang="en-US">
                <a:sym typeface="+mn-ea"/>
              </a:rPr>
              <a:t>的标准制订与提案撰写</a:t>
            </a:r>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21</a:t>
            </a:fld>
            <a:endParaRPr lang="en-US" altLang="zh-CN"/>
          </a:p>
        </p:txBody>
      </p:sp>
      <p:pic>
        <p:nvPicPr>
          <p:cNvPr id="8" name="内容占位符 7"/>
          <p:cNvPicPr>
            <a:picLocks noGrp="1" noChangeAspect="1"/>
          </p:cNvPicPr>
          <p:nvPr>
            <p:ph idx="1"/>
          </p:nvPr>
        </p:nvPicPr>
        <p:blipFill>
          <a:blip r:embed="rId2"/>
          <a:stretch>
            <a:fillRect/>
          </a:stretch>
        </p:blipFill>
        <p:spPr>
          <a:xfrm>
            <a:off x="755650" y="1557020"/>
            <a:ext cx="8473440" cy="4293235"/>
          </a:xfrm>
          <a:prstGeom prst="rect">
            <a:avLst/>
          </a:prstGeom>
        </p:spPr>
      </p:pic>
      <p:sp>
        <p:nvSpPr>
          <p:cNvPr id="5" name="文本框 4"/>
          <p:cNvSpPr txBox="1"/>
          <p:nvPr/>
        </p:nvSpPr>
        <p:spPr>
          <a:xfrm>
            <a:off x="1043940" y="6381115"/>
            <a:ext cx="8164830" cy="368300"/>
          </a:xfrm>
          <a:prstGeom prst="rect">
            <a:avLst/>
          </a:prstGeom>
          <a:noFill/>
        </p:spPr>
        <p:txBody>
          <a:bodyPr wrap="square" rtlCol="0" anchor="t">
            <a:spAutoFit/>
          </a:bodyPr>
          <a:lstStyle/>
          <a:p>
            <a:r>
              <a:rPr lang="zh-CN" altLang="en-US" sz="1800"/>
              <a:t>https://www.qualcomm.com/news/onq/2017/08/02/understanding-3gpp-starting-basics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3GPP</a:t>
            </a:r>
            <a:r>
              <a:rPr lang="zh-CN" altLang="en-US">
                <a:sym typeface="+mn-ea"/>
              </a:rPr>
              <a:t>的标准制订与提案撰写</a:t>
            </a:r>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22</a:t>
            </a:fld>
            <a:endParaRPr lang="en-US" altLang="zh-CN"/>
          </a:p>
        </p:txBody>
      </p:sp>
      <p:pic>
        <p:nvPicPr>
          <p:cNvPr id="5" name="内容占位符 4"/>
          <p:cNvPicPr>
            <a:picLocks noGrp="1" noChangeAspect="1"/>
          </p:cNvPicPr>
          <p:nvPr>
            <p:ph idx="1"/>
          </p:nvPr>
        </p:nvPicPr>
        <p:blipFill>
          <a:blip r:embed="rId2"/>
          <a:stretch>
            <a:fillRect/>
          </a:stretch>
        </p:blipFill>
        <p:spPr>
          <a:xfrm>
            <a:off x="971550" y="1557020"/>
            <a:ext cx="8347075" cy="4661535"/>
          </a:xfrm>
          <a:prstGeom prst="rect">
            <a:avLst/>
          </a:prstGeom>
        </p:spPr>
      </p:pic>
      <p:sp>
        <p:nvSpPr>
          <p:cNvPr id="6" name="文本框 5"/>
          <p:cNvSpPr txBox="1"/>
          <p:nvPr/>
        </p:nvSpPr>
        <p:spPr>
          <a:xfrm>
            <a:off x="971550" y="6218555"/>
            <a:ext cx="7860665" cy="275590"/>
          </a:xfrm>
          <a:prstGeom prst="rect">
            <a:avLst/>
          </a:prstGeom>
          <a:noFill/>
        </p:spPr>
        <p:txBody>
          <a:bodyPr wrap="square" rtlCol="0" anchor="t">
            <a:spAutoFit/>
          </a:bodyPr>
          <a:lstStyle/>
          <a:p>
            <a:r>
              <a:rPr lang="zh-CN" altLang="en-US" sz="1200"/>
              <a:t>https://www.qualcomm.com/news/onq/2017/08/02/top-5-drawbacks-contribution-counting-3gpp-dont-count-it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技术提案的模版</a:t>
            </a:r>
          </a:p>
        </p:txBody>
      </p:sp>
      <p:sp>
        <p:nvSpPr>
          <p:cNvPr id="3" name="内容占位符 2"/>
          <p:cNvSpPr>
            <a:spLocks noGrp="1"/>
          </p:cNvSpPr>
          <p:nvPr>
            <p:ph idx="1"/>
          </p:nvPr>
        </p:nvSpPr>
        <p:spPr/>
        <p:txBody>
          <a:bodyPr/>
          <a:lstStyle/>
          <a:p>
            <a:r>
              <a:rPr lang="en-US" altLang="zh-CN"/>
              <a:t>3GPP</a:t>
            </a:r>
            <a:r>
              <a:rPr lang="zh-CN" altLang="en-US"/>
              <a:t>模版</a:t>
            </a:r>
          </a:p>
        </p:txBody>
      </p:sp>
      <p:pic>
        <p:nvPicPr>
          <p:cNvPr id="4" name="图片 3"/>
          <p:cNvPicPr>
            <a:picLocks noChangeAspect="1"/>
          </p:cNvPicPr>
          <p:nvPr/>
        </p:nvPicPr>
        <p:blipFill>
          <a:blip r:embed="rId2"/>
          <a:stretch>
            <a:fillRect/>
          </a:stretch>
        </p:blipFill>
        <p:spPr>
          <a:xfrm>
            <a:off x="4374356" y="921544"/>
            <a:ext cx="3619024" cy="52301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24</a:t>
            </a:fld>
            <a:endParaRPr lang="en-US" altLang="zh-CN"/>
          </a:p>
        </p:txBody>
      </p:sp>
      <p:pic>
        <p:nvPicPr>
          <p:cNvPr id="5" name="内容占位符 4"/>
          <p:cNvPicPr>
            <a:picLocks noGrp="1" noChangeAspect="1"/>
          </p:cNvPicPr>
          <p:nvPr>
            <p:ph idx="1"/>
          </p:nvPr>
        </p:nvPicPr>
        <p:blipFill>
          <a:blip r:embed="rId2"/>
          <a:stretch>
            <a:fillRect/>
          </a:stretch>
        </p:blipFill>
        <p:spPr>
          <a:xfrm>
            <a:off x="899795" y="1125220"/>
            <a:ext cx="7882255" cy="43091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3GPP</a:t>
            </a:r>
            <a:r>
              <a:rPr lang="zh-CN" altLang="en-US"/>
              <a:t>的技术规范（</a:t>
            </a:r>
            <a:r>
              <a:rPr lang="en-US" altLang="zh-CN"/>
              <a:t>TS</a:t>
            </a:r>
            <a:r>
              <a:rPr lang="zh-CN" altLang="en-US"/>
              <a:t>）</a:t>
            </a:r>
          </a:p>
        </p:txBody>
      </p:sp>
      <p:sp>
        <p:nvSpPr>
          <p:cNvPr id="3" name="内容占位符 2"/>
          <p:cNvSpPr>
            <a:spLocks noGrp="1"/>
          </p:cNvSpPr>
          <p:nvPr>
            <p:ph idx="1"/>
          </p:nvPr>
        </p:nvSpPr>
        <p:spPr/>
        <p:txBody>
          <a:bodyPr/>
          <a:lstStyle/>
          <a:p>
            <a:r>
              <a:rPr lang="zh-CN" altLang="en-US" sz="2400"/>
              <a:t>技术规范是最终成果</a:t>
            </a:r>
          </a:p>
          <a:p>
            <a:pPr lvl="1"/>
            <a:r>
              <a:rPr lang="zh-CN" altLang="en-US" sz="2000"/>
              <a:t>1、每个规范的制定都是基于数百个提交的提案；</a:t>
            </a:r>
          </a:p>
          <a:p>
            <a:pPr lvl="1"/>
            <a:r>
              <a:rPr lang="zh-CN" altLang="en-US" sz="2000"/>
              <a:t>2、每个提案都至少有一位报告人（编辑者和管理者），遵循工作组的指导；</a:t>
            </a:r>
          </a:p>
          <a:p>
            <a:pPr lvl="1"/>
            <a:r>
              <a:rPr lang="zh-CN" altLang="en-US" sz="2000"/>
              <a:t>3、特定的技术规范组负责在季度会议上对功能稳定的规范进行冻结；</a:t>
            </a:r>
          </a:p>
          <a:p>
            <a:pPr lvl="1"/>
            <a:r>
              <a:rPr lang="zh-CN" altLang="en-US" sz="2000"/>
              <a:t>4、下游制造商再利用技术规范进行产品开发。</a:t>
            </a:r>
          </a:p>
          <a:p>
            <a:pPr lvl="1"/>
            <a:r>
              <a:rPr lang="zh-CN" altLang="en-US" sz="2000"/>
              <a:t>5、每个技术规范都有一个五位数字的标识号，该识别号将规范分类至有意义的技术类别——前几位基本代表了它是3G、4G还是5G相关，中间几位代表它属于哪个层（比如物理层是211、212等等）。</a:t>
            </a:r>
          </a:p>
          <a:p>
            <a:pPr lvl="1"/>
            <a:r>
              <a:rPr lang="zh-CN" altLang="en-US" sz="2000"/>
              <a:t>6、每个技术规范都特别的详细，因此技术规范的文档会非常长，有的时候技术内容太多一个文档无法承载，甚至需要分成几个部分。</a:t>
            </a:r>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25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3GPP</a:t>
            </a:r>
            <a:r>
              <a:rPr lang="zh-CN" altLang="en-US"/>
              <a:t>的</a:t>
            </a:r>
            <a:r>
              <a:rPr lang="en-US" altLang="zh-CN"/>
              <a:t>Release</a:t>
            </a:r>
            <a:r>
              <a:rPr lang="zh-CN" altLang="en-US"/>
              <a:t>是什么意思？</a:t>
            </a:r>
          </a:p>
        </p:txBody>
      </p:sp>
      <p:sp>
        <p:nvSpPr>
          <p:cNvPr id="3" name="内容占位符 2"/>
          <p:cNvSpPr>
            <a:spLocks noGrp="1"/>
          </p:cNvSpPr>
          <p:nvPr>
            <p:ph idx="1"/>
          </p:nvPr>
        </p:nvSpPr>
        <p:spPr/>
        <p:txBody>
          <a:bodyPr/>
          <a:lstStyle/>
          <a:p>
            <a:r>
              <a:rPr lang="zh-CN" altLang="en-US" sz="2800"/>
              <a:t>3GPP通过Release（版本）将最新的技术特性引入到蜂窝系统，保证技术在一定时期内能够满足市场需求。</a:t>
            </a:r>
          </a:p>
          <a:p>
            <a:r>
              <a:rPr lang="zh-CN" altLang="en-US" sz="2800"/>
              <a:t>根据预期完成的时间，Release到了某个规定的时间点就会冻结，冻结后就不大可能再引入新的特性了，但是可以进行一些小修小补。</a:t>
            </a:r>
          </a:p>
          <a:p>
            <a:r>
              <a:rPr lang="zh-CN" altLang="en-US" sz="2800"/>
              <a:t>通常，某一个时间段并非仅针对一个Release进行工作，因为之前完成的Release可能还需要进一步改正、完善和更新，同时未完成的Release需要继续完成，因此多个Release的不同阶段工作都是交错推进、并行展开的。</a:t>
            </a:r>
          </a:p>
          <a:p>
            <a:r>
              <a:rPr lang="zh-CN" altLang="en-US" sz="2800"/>
              <a:t> 当前，3GPP正在推进的是Release 1</a:t>
            </a:r>
            <a:r>
              <a:rPr lang="en-US" altLang="zh-CN" sz="2800"/>
              <a:t>7</a:t>
            </a:r>
            <a:r>
              <a:rPr lang="zh-CN" altLang="en-US" sz="2800"/>
              <a:t>。</a:t>
            </a:r>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26</a:t>
            </a:fld>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3GPP FAQ</a:t>
            </a:r>
          </a:p>
        </p:txBody>
      </p:sp>
      <p:sp>
        <p:nvSpPr>
          <p:cNvPr id="5" name="内容占位符 4"/>
          <p:cNvSpPr>
            <a:spLocks noGrp="1"/>
          </p:cNvSpPr>
          <p:nvPr>
            <p:ph idx="1"/>
          </p:nvPr>
        </p:nvSpPr>
        <p:spPr/>
        <p:txBody>
          <a:bodyPr/>
          <a:lstStyle/>
          <a:p>
            <a:r>
              <a:rPr lang="zh-CN" altLang="en-US"/>
              <a:t>https://www.3gpp.org/about-3gpp/3gpp-faqs</a:t>
            </a:r>
          </a:p>
          <a:p>
            <a:endParaRPr lang="zh-CN" altLang="en-US"/>
          </a:p>
        </p:txBody>
      </p:sp>
      <p:sp>
        <p:nvSpPr>
          <p:cNvPr id="2" name="灯片编号占位符 1"/>
          <p:cNvSpPr>
            <a:spLocks noGrp="1"/>
          </p:cNvSpPr>
          <p:nvPr>
            <p:ph type="sldNum" sz="quarter" idx="12"/>
          </p:nvPr>
        </p:nvSpPr>
        <p:spPr/>
        <p:txBody>
          <a:bodyPr/>
          <a:lstStyle/>
          <a:p>
            <a:pPr>
              <a:defRPr/>
            </a:pPr>
            <a:fld id="{4CD4FD8C-102E-4513-8292-E315F57F4DCF}" type="slidenum">
              <a:rPr lang="en-US" altLang="zh-CN"/>
              <a:t>27</a:t>
            </a:fld>
            <a:endParaRPr lang="en-US" altLang="zh-CN"/>
          </a:p>
        </p:txBody>
      </p:sp>
      <p:pic>
        <p:nvPicPr>
          <p:cNvPr id="7" name="图片 6"/>
          <p:cNvPicPr>
            <a:picLocks noChangeAspect="1"/>
          </p:cNvPicPr>
          <p:nvPr/>
        </p:nvPicPr>
        <p:blipFill>
          <a:blip r:embed="rId2"/>
          <a:stretch>
            <a:fillRect/>
          </a:stretch>
        </p:blipFill>
        <p:spPr>
          <a:xfrm>
            <a:off x="1061720" y="1917065"/>
            <a:ext cx="7974330" cy="45129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白皮书撰写</a:t>
            </a:r>
            <a:endParaRPr lang="zh-CN" altLang="en-US"/>
          </a:p>
        </p:txBody>
      </p:sp>
      <p:pic>
        <p:nvPicPr>
          <p:cNvPr id="4" name="内容占位符 3"/>
          <p:cNvPicPr>
            <a:picLocks noGrp="1" noChangeAspect="1"/>
          </p:cNvPicPr>
          <p:nvPr>
            <p:ph idx="1"/>
          </p:nvPr>
        </p:nvPicPr>
        <p:blipFill>
          <a:blip r:embed="rId2"/>
          <a:stretch>
            <a:fillRect/>
          </a:stretch>
        </p:blipFill>
        <p:spPr>
          <a:xfrm>
            <a:off x="628650" y="1648301"/>
            <a:ext cx="2747010" cy="3893820"/>
          </a:xfrm>
          <a:prstGeom prst="rect">
            <a:avLst/>
          </a:prstGeom>
        </p:spPr>
      </p:pic>
      <p:pic>
        <p:nvPicPr>
          <p:cNvPr id="5" name="图片 4"/>
          <p:cNvPicPr>
            <a:picLocks noChangeAspect="1"/>
          </p:cNvPicPr>
          <p:nvPr/>
        </p:nvPicPr>
        <p:blipFill>
          <a:blip r:embed="rId3"/>
          <a:stretch>
            <a:fillRect/>
          </a:stretch>
        </p:blipFill>
        <p:spPr>
          <a:xfrm>
            <a:off x="4525804" y="1648301"/>
            <a:ext cx="2514600" cy="38481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标准提案撰写</a:t>
            </a:r>
            <a:endParaRPr lang="zh-CN" altLang="en-US"/>
          </a:p>
        </p:txBody>
      </p:sp>
      <p:sp>
        <p:nvSpPr>
          <p:cNvPr id="3" name="内容占位符 2"/>
          <p:cNvSpPr>
            <a:spLocks noGrp="1"/>
          </p:cNvSpPr>
          <p:nvPr>
            <p:ph idx="1"/>
          </p:nvPr>
        </p:nvSpPr>
        <p:spPr/>
        <p:txBody>
          <a:bodyPr/>
          <a:lstStyle/>
          <a:p>
            <a:r>
              <a:rPr lang="en-US" altLang="zh-CN"/>
              <a:t>CCSA</a:t>
            </a:r>
            <a:endParaRPr lang="zh-CN" altLang="en-US"/>
          </a:p>
        </p:txBody>
      </p:sp>
      <p:pic>
        <p:nvPicPr>
          <p:cNvPr id="4" name="图片 3"/>
          <p:cNvPicPr>
            <a:picLocks noChangeAspect="1"/>
          </p:cNvPicPr>
          <p:nvPr/>
        </p:nvPicPr>
        <p:blipFill>
          <a:blip r:embed="rId2"/>
          <a:stretch>
            <a:fillRect/>
          </a:stretch>
        </p:blipFill>
        <p:spPr>
          <a:xfrm>
            <a:off x="107315" y="1988820"/>
            <a:ext cx="2477770" cy="3161030"/>
          </a:xfrm>
          <a:prstGeom prst="rect">
            <a:avLst/>
          </a:prstGeom>
        </p:spPr>
      </p:pic>
      <p:sp>
        <p:nvSpPr>
          <p:cNvPr id="6" name="文本框 5"/>
          <p:cNvSpPr txBox="1"/>
          <p:nvPr/>
        </p:nvSpPr>
        <p:spPr>
          <a:xfrm>
            <a:off x="3060065" y="836295"/>
            <a:ext cx="5384800" cy="583565"/>
          </a:xfrm>
          <a:prstGeom prst="rect">
            <a:avLst/>
          </a:prstGeom>
          <a:noFill/>
        </p:spPr>
        <p:txBody>
          <a:bodyPr wrap="square" rtlCol="0" anchor="t">
            <a:spAutoFit/>
          </a:bodyPr>
          <a:lstStyle/>
          <a:p>
            <a:r>
              <a:rPr lang="zh-CN" altLang="en-US"/>
              <a:t>http://www.ccsa.org.cn/detail</a:t>
            </a:r>
          </a:p>
        </p:txBody>
      </p:sp>
      <p:pic>
        <p:nvPicPr>
          <p:cNvPr id="8" name="图片 7"/>
          <p:cNvPicPr>
            <a:picLocks noChangeAspect="1"/>
          </p:cNvPicPr>
          <p:nvPr/>
        </p:nvPicPr>
        <p:blipFill>
          <a:blip r:embed="rId3"/>
          <a:stretch>
            <a:fillRect/>
          </a:stretch>
        </p:blipFill>
        <p:spPr>
          <a:xfrm>
            <a:off x="2700020" y="2060575"/>
            <a:ext cx="6062980" cy="2638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F23EA-6333-4C4A-ADEF-EC0202FE50B7}"/>
              </a:ext>
            </a:extLst>
          </p:cNvPr>
          <p:cNvSpPr>
            <a:spLocks noGrp="1"/>
          </p:cNvSpPr>
          <p:nvPr>
            <p:ph type="title"/>
          </p:nvPr>
        </p:nvSpPr>
        <p:spPr/>
        <p:txBody>
          <a:bodyPr/>
          <a:lstStyle/>
          <a:p>
            <a:r>
              <a:rPr lang="en-US" dirty="0"/>
              <a:t>A whole slide</a:t>
            </a:r>
          </a:p>
        </p:txBody>
      </p:sp>
      <p:pic>
        <p:nvPicPr>
          <p:cNvPr id="5" name="内容占位符 4">
            <a:extLst>
              <a:ext uri="{FF2B5EF4-FFF2-40B4-BE49-F238E27FC236}">
                <a16:creationId xmlns:a16="http://schemas.microsoft.com/office/drawing/2014/main" id="{4E565CAC-42BA-4883-9A7E-E271AEFD49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10" y="1196752"/>
            <a:ext cx="9182210" cy="4655668"/>
          </a:xfrm>
        </p:spPr>
      </p:pic>
    </p:spTree>
    <p:extLst>
      <p:ext uri="{BB962C8B-B14F-4D97-AF65-F5344CB8AC3E}">
        <p14:creationId xmlns:p14="http://schemas.microsoft.com/office/powerpoint/2010/main" val="3256041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最近的新闻</a:t>
            </a:r>
          </a:p>
        </p:txBody>
      </p:sp>
      <p:sp>
        <p:nvSpPr>
          <p:cNvPr id="3" name="内容占位符 2"/>
          <p:cNvSpPr>
            <a:spLocks noGrp="1"/>
          </p:cNvSpPr>
          <p:nvPr>
            <p:ph idx="1"/>
          </p:nvPr>
        </p:nvSpPr>
        <p:spPr/>
        <p:txBody>
          <a:bodyPr/>
          <a:lstStyle/>
          <a:p>
            <a:r>
              <a:rPr lang="zh-CN" altLang="en-US"/>
              <a:t>工业和信息化部办公厅关于印发2020年第一批行业标准制修订项目计划的通知</a:t>
            </a:r>
          </a:p>
        </p:txBody>
      </p:sp>
      <p:pic>
        <p:nvPicPr>
          <p:cNvPr id="4" name="图片 3"/>
          <p:cNvPicPr>
            <a:picLocks noChangeAspect="1"/>
          </p:cNvPicPr>
          <p:nvPr/>
        </p:nvPicPr>
        <p:blipFill>
          <a:blip r:embed="rId2"/>
          <a:stretch>
            <a:fillRect/>
          </a:stretch>
        </p:blipFill>
        <p:spPr>
          <a:xfrm>
            <a:off x="1714976" y="2600801"/>
            <a:ext cx="6078379" cy="32575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标准：最重要的成果之一</a:t>
            </a:r>
          </a:p>
        </p:txBody>
      </p:sp>
      <p:pic>
        <p:nvPicPr>
          <p:cNvPr id="4" name="内容占位符 3"/>
          <p:cNvPicPr>
            <a:picLocks noGrp="1" noChangeAspect="1"/>
          </p:cNvPicPr>
          <p:nvPr>
            <p:ph idx="1"/>
          </p:nvPr>
        </p:nvPicPr>
        <p:blipFill>
          <a:blip r:embed="rId2"/>
          <a:stretch>
            <a:fillRect/>
          </a:stretch>
        </p:blipFill>
        <p:spPr>
          <a:xfrm>
            <a:off x="1035368" y="1781651"/>
            <a:ext cx="7505700" cy="37909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05" y="135096"/>
            <a:ext cx="8320088" cy="845820"/>
          </a:xfrm>
        </p:spPr>
        <p:txBody>
          <a:bodyPr/>
          <a:lstStyle/>
          <a:p>
            <a:r>
              <a:rPr lang="zh-CN" altLang="en-US"/>
              <a:t>可以个人参与的标准</a:t>
            </a:r>
          </a:p>
        </p:txBody>
      </p:sp>
      <p:sp>
        <p:nvSpPr>
          <p:cNvPr id="3" name="内容占位符 2"/>
          <p:cNvSpPr>
            <a:spLocks noGrp="1"/>
          </p:cNvSpPr>
          <p:nvPr>
            <p:ph idx="1"/>
          </p:nvPr>
        </p:nvSpPr>
        <p:spPr/>
        <p:txBody>
          <a:bodyPr/>
          <a:lstStyle/>
          <a:p>
            <a:r>
              <a:rPr lang="en-US" altLang="zh-CN" sz="2800"/>
              <a:t>IEEE SA</a:t>
            </a:r>
          </a:p>
          <a:p>
            <a:endParaRPr lang="en-US" altLang="zh-CN" sz="2800"/>
          </a:p>
          <a:p>
            <a:endParaRPr lang="en-US" altLang="zh-CN" sz="2800"/>
          </a:p>
        </p:txBody>
      </p:sp>
      <p:pic>
        <p:nvPicPr>
          <p:cNvPr id="4" name="图片 3"/>
          <p:cNvPicPr>
            <a:picLocks noChangeAspect="1"/>
          </p:cNvPicPr>
          <p:nvPr/>
        </p:nvPicPr>
        <p:blipFill>
          <a:blip r:embed="rId2"/>
          <a:stretch>
            <a:fillRect/>
          </a:stretch>
        </p:blipFill>
        <p:spPr>
          <a:xfrm>
            <a:off x="2146459" y="1778318"/>
            <a:ext cx="3067050" cy="3938111"/>
          </a:xfrm>
          <a:prstGeom prst="rect">
            <a:avLst/>
          </a:prstGeom>
        </p:spPr>
      </p:pic>
      <p:pic>
        <p:nvPicPr>
          <p:cNvPr id="5" name="图片 4"/>
          <p:cNvPicPr>
            <a:picLocks noChangeAspect="1"/>
          </p:cNvPicPr>
          <p:nvPr/>
        </p:nvPicPr>
        <p:blipFill>
          <a:blip r:embed="rId3"/>
          <a:stretch>
            <a:fillRect/>
          </a:stretch>
        </p:blipFill>
        <p:spPr>
          <a:xfrm>
            <a:off x="5777865" y="1287304"/>
            <a:ext cx="3095625" cy="44291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如何参与</a:t>
            </a:r>
            <a:r>
              <a:rPr lang="en-US" altLang="zh-CN"/>
              <a:t>IEEE</a:t>
            </a:r>
            <a:r>
              <a:rPr lang="zh-CN" altLang="en-US"/>
              <a:t>标准制订？</a:t>
            </a:r>
          </a:p>
        </p:txBody>
      </p:sp>
      <p:sp>
        <p:nvSpPr>
          <p:cNvPr id="3" name="内容占位符 2"/>
          <p:cNvSpPr>
            <a:spLocks noGrp="1"/>
          </p:cNvSpPr>
          <p:nvPr>
            <p:ph idx="1"/>
          </p:nvPr>
        </p:nvSpPr>
        <p:spPr/>
        <p:txBody>
          <a:bodyPr/>
          <a:lstStyle/>
          <a:p>
            <a:r>
              <a:rPr lang="en-US" altLang="zh-CN"/>
              <a:t>IEEE</a:t>
            </a:r>
            <a:r>
              <a:rPr lang="zh-CN" altLang="en-US"/>
              <a:t>标准制订流程</a:t>
            </a:r>
          </a:p>
          <a:p>
            <a:pPr lvl="1"/>
            <a:r>
              <a:rPr lang="zh-CN" altLang="en-US"/>
              <a:t>加入IEEE SA 标准工作组</a:t>
            </a:r>
          </a:p>
          <a:p>
            <a:pPr lvl="1"/>
            <a:r>
              <a:rPr lang="zh-CN" altLang="en-US"/>
              <a:t>发起标准项目</a:t>
            </a:r>
          </a:p>
          <a:p>
            <a:pPr lvl="1"/>
            <a:r>
              <a:rPr lang="zh-CN" altLang="en-US"/>
              <a:t>建立正式工作组</a:t>
            </a:r>
          </a:p>
          <a:p>
            <a:pPr lvl="1"/>
            <a:r>
              <a:rPr lang="zh-CN" altLang="en-US"/>
              <a:t>召开有效和高效的会议，拟定标准草案</a:t>
            </a:r>
          </a:p>
          <a:p>
            <a:pPr lvl="1"/>
            <a:r>
              <a:rPr lang="zh-CN" altLang="en-US"/>
              <a:t>编辑过程</a:t>
            </a:r>
          </a:p>
          <a:p>
            <a:pPr lvl="1"/>
            <a:r>
              <a:rPr lang="zh-CN" altLang="en-US"/>
              <a:t>IEEE-SA 对标准投票</a:t>
            </a:r>
          </a:p>
          <a:p>
            <a:pPr lvl="1"/>
            <a:r>
              <a:rPr lang="zh-CN" altLang="en-US"/>
              <a:t>最终批准和出版</a:t>
            </a:r>
          </a:p>
          <a:p>
            <a:pPr lvl="1"/>
            <a:r>
              <a:rPr lang="zh-CN" altLang="en-US"/>
              <a:t>维护和更改标准</a:t>
            </a:r>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33</a:t>
            </a:fld>
            <a:endParaRPr lang="en-US" altLang="zh-CN"/>
          </a:p>
        </p:txBody>
      </p:sp>
      <p:pic>
        <p:nvPicPr>
          <p:cNvPr id="5" name="图片 4"/>
          <p:cNvPicPr>
            <a:picLocks noChangeAspect="1"/>
          </p:cNvPicPr>
          <p:nvPr/>
        </p:nvPicPr>
        <p:blipFill>
          <a:blip r:embed="rId2"/>
          <a:stretch>
            <a:fillRect/>
          </a:stretch>
        </p:blipFill>
        <p:spPr>
          <a:xfrm>
            <a:off x="5939790" y="1125220"/>
            <a:ext cx="3095625" cy="1756410"/>
          </a:xfrm>
          <a:prstGeom prst="rect">
            <a:avLst/>
          </a:prstGeom>
        </p:spPr>
      </p:pic>
      <p:sp>
        <p:nvSpPr>
          <p:cNvPr id="6" name="文本框 5"/>
          <p:cNvSpPr txBox="1"/>
          <p:nvPr/>
        </p:nvSpPr>
        <p:spPr>
          <a:xfrm>
            <a:off x="5207635" y="908685"/>
            <a:ext cx="3933825" cy="337185"/>
          </a:xfrm>
          <a:prstGeom prst="rect">
            <a:avLst/>
          </a:prstGeom>
          <a:noFill/>
        </p:spPr>
        <p:txBody>
          <a:bodyPr wrap="square" rtlCol="0" anchor="t">
            <a:spAutoFit/>
          </a:bodyPr>
          <a:lstStyle/>
          <a:p>
            <a:pPr algn="r"/>
            <a:r>
              <a:rPr lang="zh-CN" altLang="en-US" sz="1600"/>
              <a:t>https://standards.ieee.org/develop/index.html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a:t>华为公布对5G手机专利许可收费标准</a:t>
            </a:r>
            <a:r>
              <a:rPr lang="zh-CN" altLang="en-US" sz="2800"/>
              <a:t>的启示</a:t>
            </a:r>
          </a:p>
        </p:txBody>
      </p:sp>
      <p:sp>
        <p:nvSpPr>
          <p:cNvPr id="3" name="内容占位符 2"/>
          <p:cNvSpPr>
            <a:spLocks noGrp="1"/>
          </p:cNvSpPr>
          <p:nvPr>
            <p:ph idx="1"/>
          </p:nvPr>
        </p:nvSpPr>
        <p:spPr>
          <a:xfrm>
            <a:off x="1043623" y="980440"/>
            <a:ext cx="8101012" cy="5327650"/>
          </a:xfrm>
        </p:spPr>
        <p:txBody>
          <a:bodyPr/>
          <a:lstStyle/>
          <a:p>
            <a:r>
              <a:rPr lang="zh-CN" altLang="en-US" sz="2400"/>
              <a:t>3月16日，华为在深圳总部召开创新和知识产权白皮书（2020）发布会，宣布将从2021年开始实施专利许可收费计划，对单台5G手机的专利许可收费上限为2.5美元。</a:t>
            </a:r>
          </a:p>
          <a:p>
            <a:r>
              <a:rPr lang="zh-CN" altLang="en-US" sz="2400"/>
              <a:t>截至2020年，华为拥有超过10万件专利，其中5G相关专利占比超6%。根据德国专利信息分析组织IPlytics发布报告，截至去年10月，华为公司的5G专利申请量排名世界第一，为6372件，高通、三星分获二、三名，分别为4590件和4052件。</a:t>
            </a:r>
          </a:p>
          <a:p>
            <a:r>
              <a:rPr lang="zh-CN" altLang="en-US" sz="2400"/>
              <a:t>华为公司2008年首次在世界知识产权组织PCT专利申请排名第一。2019年，华为在欧洲专利授权数量排名第二位，在美国排名第十位。华为公司预计2019-2021三年的知识产权收入在12亿-13亿美元之间。</a:t>
            </a:r>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a:t>34</a:t>
            </a:fld>
            <a:endParaRPr lang="en-US" altLang="zh-CN"/>
          </a:p>
        </p:txBody>
      </p:sp>
      <p:sp>
        <p:nvSpPr>
          <p:cNvPr id="5" name="文本框 4"/>
          <p:cNvSpPr txBox="1"/>
          <p:nvPr/>
        </p:nvSpPr>
        <p:spPr>
          <a:xfrm>
            <a:off x="2411730" y="5662295"/>
            <a:ext cx="6116955" cy="368300"/>
          </a:xfrm>
          <a:prstGeom prst="rect">
            <a:avLst/>
          </a:prstGeom>
          <a:noFill/>
        </p:spPr>
        <p:txBody>
          <a:bodyPr wrap="square" rtlCol="0" anchor="t">
            <a:spAutoFit/>
          </a:bodyPr>
          <a:lstStyle/>
          <a:p>
            <a:r>
              <a:rPr lang="zh-CN" altLang="en-US" sz="1800">
                <a:solidFill>
                  <a:srgbClr val="FF0000"/>
                </a:solidFill>
                <a:latin typeface="华光彩云_CNKI" panose="02000500000000000000" charset="-122"/>
                <a:ea typeface="华光彩云_CNKI" panose="02000500000000000000" charset="-122"/>
                <a:cs typeface="华光彩云_CNKI" panose="02000500000000000000" charset="-122"/>
              </a:rPr>
              <a:t>“一流企业做标准、二流企业做品牌、三流企业做产品”</a:t>
            </a:r>
          </a:p>
        </p:txBody>
      </p:sp>
      <p:sp>
        <p:nvSpPr>
          <p:cNvPr id="6" name="文本框 5"/>
          <p:cNvSpPr txBox="1"/>
          <p:nvPr/>
        </p:nvSpPr>
        <p:spPr>
          <a:xfrm>
            <a:off x="1043940" y="6060440"/>
            <a:ext cx="7947660" cy="583565"/>
          </a:xfrm>
          <a:prstGeom prst="rect">
            <a:avLst/>
          </a:prstGeom>
          <a:solidFill>
            <a:srgbClr val="EBDEC9"/>
          </a:solidFill>
        </p:spPr>
        <p:txBody>
          <a:bodyPr wrap="square" rtlCol="0" anchor="t">
            <a:spAutoFit/>
          </a:bodyPr>
          <a:lstStyle/>
          <a:p>
            <a:r>
              <a:rPr lang="zh-CN" altLang="en-US" sz="1600">
                <a:solidFill>
                  <a:srgbClr val="FF0000"/>
                </a:solidFill>
                <a:latin typeface="方正大标宋简体" panose="02010601030101010101" charset="-122"/>
                <a:ea typeface="方正大标宋简体" panose="02010601030101010101" charset="-122"/>
                <a:cs typeface="方正大标宋简体" panose="02010601030101010101" charset="-122"/>
              </a:rPr>
              <a:t>“我们太忙了，发展太快了，没时间收取专利费，当我们不忙的时候，闲下来的时候，即使要专利费，也不会像高通一样要那么多。”任正非2019年6月曾幽默表态。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P spid="6" grpId="0" animBg="1"/>
      <p:bldP spid="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专利交底书撰写</a:t>
            </a:r>
            <a:endParaRPr lang="zh-CN" altLang="en-US"/>
          </a:p>
        </p:txBody>
      </p:sp>
      <p:pic>
        <p:nvPicPr>
          <p:cNvPr id="4" name="内容占位符 3"/>
          <p:cNvPicPr>
            <a:picLocks noGrp="1" noChangeAspect="1"/>
          </p:cNvPicPr>
          <p:nvPr>
            <p:ph idx="1"/>
          </p:nvPr>
        </p:nvPicPr>
        <p:blipFill>
          <a:blip r:embed="rId2"/>
          <a:stretch>
            <a:fillRect/>
          </a:stretch>
        </p:blipFill>
        <p:spPr>
          <a:xfrm>
            <a:off x="628650" y="1526381"/>
            <a:ext cx="3170873" cy="4464844"/>
          </a:xfrm>
          <a:prstGeom prst="rect">
            <a:avLst/>
          </a:prstGeom>
        </p:spPr>
      </p:pic>
      <p:pic>
        <p:nvPicPr>
          <p:cNvPr id="5" name="图片 4"/>
          <p:cNvPicPr>
            <a:picLocks noChangeAspect="1"/>
          </p:cNvPicPr>
          <p:nvPr/>
        </p:nvPicPr>
        <p:blipFill>
          <a:blip r:embed="rId3"/>
          <a:stretch>
            <a:fillRect/>
          </a:stretch>
        </p:blipFill>
        <p:spPr>
          <a:xfrm>
            <a:off x="4728686" y="1333500"/>
            <a:ext cx="4305776" cy="306466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专利交底书</a:t>
            </a:r>
            <a:endParaRPr lang="zh-CN" altLang="en-US"/>
          </a:p>
        </p:txBody>
      </p:sp>
      <p:pic>
        <p:nvPicPr>
          <p:cNvPr id="6" name="内容占位符 5"/>
          <p:cNvPicPr>
            <a:picLocks noGrp="1" noChangeAspect="1"/>
          </p:cNvPicPr>
          <p:nvPr>
            <p:ph idx="1"/>
          </p:nvPr>
        </p:nvPicPr>
        <p:blipFill>
          <a:blip r:embed="rId2"/>
          <a:stretch>
            <a:fillRect/>
          </a:stretch>
        </p:blipFill>
        <p:spPr>
          <a:xfrm>
            <a:off x="3000851" y="835819"/>
            <a:ext cx="5471160" cy="38938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专利交底书</a:t>
            </a:r>
            <a:endParaRPr lang="zh-CN" altLang="en-US"/>
          </a:p>
        </p:txBody>
      </p:sp>
      <p:pic>
        <p:nvPicPr>
          <p:cNvPr id="4" name="内容占位符 3"/>
          <p:cNvPicPr>
            <a:picLocks noGrp="1" noChangeAspect="1"/>
          </p:cNvPicPr>
          <p:nvPr>
            <p:ph idx="1"/>
          </p:nvPr>
        </p:nvPicPr>
        <p:blipFill>
          <a:blip r:embed="rId2"/>
          <a:stretch>
            <a:fillRect/>
          </a:stretch>
        </p:blipFill>
        <p:spPr>
          <a:xfrm>
            <a:off x="1403985" y="1412875"/>
            <a:ext cx="3467735" cy="5269865"/>
          </a:xfrm>
          <a:prstGeom prst="rect">
            <a:avLst/>
          </a:prstGeom>
        </p:spPr>
      </p:pic>
      <p:pic>
        <p:nvPicPr>
          <p:cNvPr id="5" name="图片 4"/>
          <p:cNvPicPr>
            <a:picLocks noChangeAspect="1"/>
          </p:cNvPicPr>
          <p:nvPr/>
        </p:nvPicPr>
        <p:blipFill>
          <a:blip r:embed="rId3"/>
          <a:stretch>
            <a:fillRect/>
          </a:stretch>
        </p:blipFill>
        <p:spPr>
          <a:xfrm>
            <a:off x="5364480" y="1052830"/>
            <a:ext cx="3483610" cy="55492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9942D4B-2310-482D-87BF-2C74B743FB15}" type="slidenum">
              <a:rPr kumimoji="0" lang="en-US" altLang="zh-CN" sz="2000" smtClean="0"/>
              <a:t>38</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7" name="矩形 6"/>
          <p:cNvSpPr/>
          <p:nvPr/>
        </p:nvSpPr>
        <p:spPr>
          <a:xfrm>
            <a:off x="1657350" y="930275"/>
            <a:ext cx="7361238" cy="504825"/>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502020204030204"/>
                <a:ea typeface="等线" panose="02010600030101010101" pitchFamily="2" charset="-122"/>
              </a:rPr>
              <a:t>什么是专利，为什么要写专利？</a:t>
            </a:r>
          </a:p>
        </p:txBody>
      </p:sp>
      <p:pic>
        <p:nvPicPr>
          <p:cNvPr id="6150"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168" y="4116388"/>
            <a:ext cx="1490663"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矩形 7"/>
          <p:cNvSpPr>
            <a:spLocks noChangeArrowheads="1"/>
          </p:cNvSpPr>
          <p:nvPr/>
        </p:nvSpPr>
        <p:spPr bwMode="auto">
          <a:xfrm>
            <a:off x="4081537" y="5645696"/>
            <a:ext cx="5032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4572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4572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4572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4572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800" b="1" dirty="0">
                <a:solidFill>
                  <a:srgbClr val="000000"/>
                </a:solidFill>
                <a:latin typeface="华文楷体" panose="02010600040101010101" pitchFamily="2" charset="-122"/>
                <a:ea typeface="华文楷体" panose="02010600040101010101" pitchFamily="2" charset="-122"/>
              </a:rPr>
              <a:t>专利：传播你的技术思想，保护你的技术成果。</a:t>
            </a:r>
            <a:endParaRPr kumimoji="0" lang="en-US" altLang="zh-CN" sz="1800" b="1" dirty="0">
              <a:solidFill>
                <a:srgbClr val="000000"/>
              </a:solidFill>
              <a:latin typeface="华文楷体" panose="02010600040101010101" pitchFamily="2" charset="-122"/>
              <a:ea typeface="华文楷体" panose="02010600040101010101" pitchFamily="2" charset="-122"/>
            </a:endParaRPr>
          </a:p>
          <a:p>
            <a:pPr eaLnBrk="1" hangingPunct="1">
              <a:spcBef>
                <a:spcPct val="0"/>
              </a:spcBef>
              <a:buFontTx/>
              <a:buNone/>
            </a:pPr>
            <a:r>
              <a:rPr kumimoji="0" lang="zh-CN" altLang="en-US" sz="1800" b="1" dirty="0">
                <a:solidFill>
                  <a:srgbClr val="000000"/>
                </a:solidFill>
                <a:latin typeface="华文楷体" panose="02010600040101010101" pitchFamily="2" charset="-122"/>
                <a:ea typeface="华文楷体" panose="02010600040101010101" pitchFamily="2" charset="-122"/>
              </a:rPr>
              <a:t>是知识产权的一个集中体现。</a:t>
            </a:r>
            <a:endParaRPr kumimoji="0" lang="zh-CN" altLang="en-US" sz="1800" dirty="0">
              <a:solidFill>
                <a:srgbClr val="000000"/>
              </a:solidFill>
              <a:latin typeface="华文楷体" panose="02010600040101010101" pitchFamily="2" charset="-122"/>
              <a:ea typeface="华文楷体" panose="02010600040101010101" pitchFamily="2" charset="-122"/>
            </a:endParaRPr>
          </a:p>
        </p:txBody>
      </p:sp>
      <p:sp>
        <p:nvSpPr>
          <p:cNvPr id="10" name="内容占位符 2"/>
          <p:cNvSpPr>
            <a:spLocks noGrp="1"/>
          </p:cNvSpPr>
          <p:nvPr>
            <p:ph idx="1"/>
          </p:nvPr>
        </p:nvSpPr>
        <p:spPr>
          <a:xfrm>
            <a:off x="1115616" y="1723368"/>
            <a:ext cx="7633393" cy="2625998"/>
          </a:xfrm>
        </p:spPr>
        <p:txBody>
          <a:bodyPr/>
          <a:lstStyle/>
          <a:p>
            <a:pPr>
              <a:buFont typeface="Wingdings" panose="05000000000000000000" pitchFamily="2" charset="2"/>
              <a:buChar char="Ø"/>
            </a:pPr>
            <a:r>
              <a:rPr lang="zh-CN" altLang="en-US" sz="2400" b="1" dirty="0">
                <a:solidFill>
                  <a:srgbClr val="002060"/>
                </a:solidFill>
                <a:latin typeface="华文楷体" panose="02010600040101010101" pitchFamily="2" charset="-122"/>
                <a:ea typeface="华文楷体" panose="02010600040101010101" pitchFamily="2" charset="-122"/>
              </a:rPr>
              <a:t>专利是专利权的简称：</a:t>
            </a:r>
            <a:r>
              <a:rPr lang="zh-CN" altLang="en-US" sz="2400" dirty="0">
                <a:solidFill>
                  <a:srgbClr val="002060"/>
                </a:solidFill>
                <a:latin typeface="华文楷体" panose="02010600040101010101" pitchFamily="2" charset="-122"/>
                <a:ea typeface="华文楷体" panose="02010600040101010101" pitchFamily="2" charset="-122"/>
              </a:rPr>
              <a:t>它是指一项发明创造（发明、实用新型、外观设计）向国务院专利行政部门提出专利申请，经依法审查合格后，向专利申请人授予的在规定时间内对该项发明创造享有的专有权。</a:t>
            </a:r>
            <a:endParaRPr lang="en-US" altLang="zh-CN" sz="2400" dirty="0">
              <a:solidFill>
                <a:srgbClr val="002060"/>
              </a:solidFill>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3200" dirty="0">
              <a:solidFill>
                <a:srgbClr val="002060"/>
              </a:solidFill>
              <a:latin typeface="华文楷体" panose="02010600040101010101" pitchFamily="2" charset="-122"/>
              <a:ea typeface="华文楷体" panose="02010600040101010101" pitchFamily="2" charset="-122"/>
            </a:endParaRPr>
          </a:p>
          <a:p>
            <a:pPr marL="0" indent="0">
              <a:buNone/>
            </a:pPr>
            <a:endParaRPr lang="zh-CN" altLang="en-US" dirty="0">
              <a:solidFill>
                <a:srgbClr val="002060"/>
              </a:solidFill>
              <a:latin typeface="华文楷体" panose="02010600040101010101" pitchFamily="2" charset="-122"/>
              <a:ea typeface="华文楷体" panose="02010600040101010101" pitchFamily="2" charset="-122"/>
            </a:endParaRPr>
          </a:p>
        </p:txBody>
      </p:sp>
      <p:pic>
        <p:nvPicPr>
          <p:cNvPr id="8"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403" y="3429000"/>
            <a:ext cx="143668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对话气泡: 矩形 11"/>
          <p:cNvSpPr/>
          <p:nvPr/>
        </p:nvSpPr>
        <p:spPr>
          <a:xfrm>
            <a:off x="4499993" y="3707895"/>
            <a:ext cx="1800200" cy="1161265"/>
          </a:xfrm>
          <a:prstGeom prst="wedgeRectCallout">
            <a:avLst>
              <a:gd name="adj1" fmla="val -140022"/>
              <a:gd name="adj2" fmla="val 394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楷体" panose="02010600040101010101" pitchFamily="2" charset="-122"/>
                <a:ea typeface="华文楷体" panose="02010600040101010101" pitchFamily="2" charset="-122"/>
              </a:rPr>
              <a:t>保护原创者的知识产权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solidFill>
                  <a:srgbClr val="002060"/>
                </a:solidFill>
                <a:latin typeface="华文楷体" panose="02010600040101010101" pitchFamily="2" charset="-122"/>
                <a:ea typeface="华文楷体" panose="02010600040101010101" pitchFamily="2" charset="-122"/>
              </a:rPr>
              <a:t>39</a:t>
            </a:fld>
            <a:endParaRPr lang="en-US" altLang="zh-CN">
              <a:solidFill>
                <a:srgbClr val="002060"/>
              </a:solidFill>
              <a:latin typeface="华文楷体" panose="02010600040101010101" pitchFamily="2" charset="-122"/>
              <a:ea typeface="华文楷体" panose="02010600040101010101" pitchFamily="2" charset="-122"/>
            </a:endParaRPr>
          </a:p>
        </p:txBody>
      </p:sp>
      <p:sp>
        <p:nvSpPr>
          <p:cNvPr id="5" name="Rectangle 2"/>
          <p:cNvSpPr>
            <a:spLocks noGrp="1" noChangeArrowheads="1"/>
          </p:cNvSpPr>
          <p:nvPr>
            <p:ph type="title"/>
          </p:nvPr>
        </p:nvSpPr>
        <p:spPr>
          <a:xfrm>
            <a:off x="1200150" y="20638"/>
            <a:ext cx="7943850" cy="815975"/>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6" name="矩形 16"/>
          <p:cNvSpPr>
            <a:spLocks noChangeArrowheads="1"/>
          </p:cNvSpPr>
          <p:nvPr/>
        </p:nvSpPr>
        <p:spPr bwMode="auto">
          <a:xfrm>
            <a:off x="3981125" y="3923916"/>
            <a:ext cx="513247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002060"/>
                </a:solidFill>
                <a:latin typeface="华文楷体" panose="02010600040101010101" pitchFamily="2" charset="-122"/>
                <a:ea typeface="华文楷体" panose="02010600040101010101" pitchFamily="2" charset="-122"/>
                <a:sym typeface="+mn-ea"/>
              </a:rPr>
              <a:t>对一些现有技术在产品构造或形状方面有改进；</a:t>
            </a:r>
          </a:p>
          <a:p>
            <a:pPr eaLnBrk="1" hangingPunct="1">
              <a:lnSpc>
                <a:spcPct val="100000"/>
              </a:lnSpc>
              <a:spcBef>
                <a:spcPct val="0"/>
              </a:spcBef>
              <a:buFontTx/>
              <a:buNone/>
            </a:pPr>
            <a:r>
              <a:rPr lang="zh-CN" altLang="en-US" sz="1800" b="1" dirty="0">
                <a:solidFill>
                  <a:srgbClr val="002060"/>
                </a:solidFill>
                <a:latin typeface="华文楷体" panose="02010600040101010101" pitchFamily="2" charset="-122"/>
                <a:ea typeface="华文楷体" panose="02010600040101010101" pitchFamily="2" charset="-122"/>
                <a:sym typeface="+mn-ea"/>
              </a:rPr>
              <a:t>审查时间</a:t>
            </a:r>
            <a:r>
              <a:rPr lang="en-US" altLang="zh-CN" sz="1800" b="1" dirty="0">
                <a:solidFill>
                  <a:srgbClr val="002060"/>
                </a:solidFill>
                <a:latin typeface="华文楷体" panose="02010600040101010101" pitchFamily="2" charset="-122"/>
                <a:ea typeface="华文楷体" panose="02010600040101010101" pitchFamily="2" charset="-122"/>
                <a:sym typeface="+mn-ea"/>
              </a:rPr>
              <a:t>9-11</a:t>
            </a:r>
            <a:r>
              <a:rPr lang="zh-CN" altLang="en-US" sz="1800" b="1" dirty="0">
                <a:solidFill>
                  <a:srgbClr val="002060"/>
                </a:solidFill>
                <a:latin typeface="华文楷体" panose="02010600040101010101" pitchFamily="2" charset="-122"/>
                <a:ea typeface="华文楷体" panose="02010600040101010101" pitchFamily="2" charset="-122"/>
                <a:sym typeface="+mn-ea"/>
              </a:rPr>
              <a:t>个月；</a:t>
            </a:r>
          </a:p>
          <a:p>
            <a:pPr eaLnBrk="1" hangingPunct="1">
              <a:lnSpc>
                <a:spcPct val="100000"/>
              </a:lnSpc>
              <a:spcBef>
                <a:spcPct val="0"/>
              </a:spcBef>
              <a:buFontTx/>
              <a:buNone/>
            </a:pPr>
            <a:r>
              <a:rPr lang="zh-CN" altLang="en-US" sz="1800" b="1" dirty="0">
                <a:solidFill>
                  <a:srgbClr val="002060"/>
                </a:solidFill>
                <a:latin typeface="华文楷体" panose="02010600040101010101" pitchFamily="2" charset="-122"/>
                <a:ea typeface="华文楷体" panose="02010600040101010101" pitchFamily="2" charset="-122"/>
                <a:sym typeface="+mn-ea"/>
              </a:rPr>
              <a:t>专利保护期为</a:t>
            </a:r>
            <a:r>
              <a:rPr lang="en-US" altLang="zh-CN" sz="1800" b="1" dirty="0">
                <a:solidFill>
                  <a:srgbClr val="002060"/>
                </a:solidFill>
                <a:latin typeface="华文楷体" panose="02010600040101010101" pitchFamily="2" charset="-122"/>
                <a:ea typeface="华文楷体" panose="02010600040101010101" pitchFamily="2" charset="-122"/>
                <a:sym typeface="+mn-ea"/>
              </a:rPr>
              <a:t>10</a:t>
            </a:r>
            <a:r>
              <a:rPr lang="zh-CN" altLang="en-US" sz="1800" b="1" dirty="0">
                <a:solidFill>
                  <a:srgbClr val="002060"/>
                </a:solidFill>
                <a:latin typeface="华文楷体" panose="02010600040101010101" pitchFamily="2" charset="-122"/>
                <a:ea typeface="华文楷体" panose="02010600040101010101" pitchFamily="2" charset="-122"/>
                <a:sym typeface="+mn-ea"/>
              </a:rPr>
              <a:t>年。</a:t>
            </a:r>
          </a:p>
        </p:txBody>
      </p:sp>
      <p:sp>
        <p:nvSpPr>
          <p:cNvPr id="7" name="矩形 9"/>
          <p:cNvSpPr>
            <a:spLocks noChangeArrowheads="1"/>
          </p:cNvSpPr>
          <p:nvPr/>
        </p:nvSpPr>
        <p:spPr bwMode="auto">
          <a:xfrm>
            <a:off x="894733" y="4156724"/>
            <a:ext cx="23142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ct val="100000"/>
              </a:lnSpc>
              <a:spcBef>
                <a:spcPct val="0"/>
              </a:spcBef>
              <a:buFont typeface="Wingdings" panose="05000000000000000000" pitchFamily="2" charset="2"/>
              <a:buChar char="Ø"/>
            </a:pPr>
            <a:r>
              <a:rPr lang="zh-CN" altLang="en-US" sz="2400" b="1" dirty="0">
                <a:solidFill>
                  <a:srgbClr val="002060"/>
                </a:solidFill>
                <a:latin typeface="华文楷体" panose="02010600040101010101" pitchFamily="2" charset="-122"/>
                <a:ea typeface="华文楷体" panose="02010600040101010101" pitchFamily="2" charset="-122"/>
              </a:rPr>
              <a:t>实用新型专利</a:t>
            </a:r>
          </a:p>
        </p:txBody>
      </p:sp>
      <p:sp>
        <p:nvSpPr>
          <p:cNvPr id="8" name="矩形 16"/>
          <p:cNvSpPr>
            <a:spLocks noChangeArrowheads="1"/>
          </p:cNvSpPr>
          <p:nvPr/>
        </p:nvSpPr>
        <p:spPr bwMode="auto">
          <a:xfrm>
            <a:off x="3496975" y="5059050"/>
            <a:ext cx="548404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002060"/>
                </a:solidFill>
                <a:latin typeface="华文楷体" panose="02010600040101010101" pitchFamily="2" charset="-122"/>
                <a:ea typeface="华文楷体" panose="02010600040101010101" pitchFamily="2" charset="-122"/>
                <a:sym typeface="+mn-ea"/>
              </a:rPr>
              <a:t>设计产品的形状、图案或者其结合以及色彩与形状、图案的结合富有美感，并适用于工业上应用的新设计；</a:t>
            </a:r>
          </a:p>
          <a:p>
            <a:pPr eaLnBrk="1" hangingPunct="1">
              <a:lnSpc>
                <a:spcPct val="100000"/>
              </a:lnSpc>
              <a:spcBef>
                <a:spcPct val="0"/>
              </a:spcBef>
              <a:buFontTx/>
              <a:buNone/>
            </a:pPr>
            <a:r>
              <a:rPr lang="zh-CN" altLang="en-US" sz="1800" b="1" dirty="0">
                <a:solidFill>
                  <a:srgbClr val="002060"/>
                </a:solidFill>
                <a:latin typeface="华文楷体" panose="02010600040101010101" pitchFamily="2" charset="-122"/>
                <a:ea typeface="华文楷体" panose="02010600040101010101" pitchFamily="2" charset="-122"/>
                <a:sym typeface="+mn-ea"/>
              </a:rPr>
              <a:t>审查时间</a:t>
            </a:r>
            <a:r>
              <a:rPr lang="en-US" altLang="zh-CN" sz="1800" b="1" dirty="0">
                <a:solidFill>
                  <a:srgbClr val="002060"/>
                </a:solidFill>
                <a:latin typeface="华文楷体" panose="02010600040101010101" pitchFamily="2" charset="-122"/>
                <a:ea typeface="华文楷体" panose="02010600040101010101" pitchFamily="2" charset="-122"/>
                <a:sym typeface="+mn-ea"/>
              </a:rPr>
              <a:t>5-7</a:t>
            </a:r>
            <a:r>
              <a:rPr lang="zh-CN" altLang="en-US" sz="1800" b="1" dirty="0">
                <a:solidFill>
                  <a:srgbClr val="002060"/>
                </a:solidFill>
                <a:latin typeface="华文楷体" panose="02010600040101010101" pitchFamily="2" charset="-122"/>
                <a:ea typeface="华文楷体" panose="02010600040101010101" pitchFamily="2" charset="-122"/>
                <a:sym typeface="+mn-ea"/>
              </a:rPr>
              <a:t>个月；</a:t>
            </a:r>
          </a:p>
          <a:p>
            <a:pPr eaLnBrk="1" hangingPunct="1">
              <a:lnSpc>
                <a:spcPct val="100000"/>
              </a:lnSpc>
              <a:spcBef>
                <a:spcPct val="0"/>
              </a:spcBef>
              <a:buFontTx/>
              <a:buNone/>
            </a:pPr>
            <a:r>
              <a:rPr lang="zh-CN" altLang="en-US" sz="1800" b="1" dirty="0">
                <a:solidFill>
                  <a:srgbClr val="002060"/>
                </a:solidFill>
                <a:latin typeface="华文楷体" panose="02010600040101010101" pitchFamily="2" charset="-122"/>
                <a:ea typeface="华文楷体" panose="02010600040101010101" pitchFamily="2" charset="-122"/>
                <a:sym typeface="+mn-ea"/>
              </a:rPr>
              <a:t>专利保护期为</a:t>
            </a:r>
            <a:r>
              <a:rPr lang="en-US" altLang="zh-CN" sz="1800" b="1" dirty="0">
                <a:solidFill>
                  <a:srgbClr val="002060"/>
                </a:solidFill>
                <a:latin typeface="华文楷体" panose="02010600040101010101" pitchFamily="2" charset="-122"/>
                <a:ea typeface="华文楷体" panose="02010600040101010101" pitchFamily="2" charset="-122"/>
                <a:sym typeface="+mn-ea"/>
              </a:rPr>
              <a:t>10</a:t>
            </a:r>
            <a:r>
              <a:rPr lang="zh-CN" altLang="en-US" sz="1800" b="1" dirty="0">
                <a:solidFill>
                  <a:srgbClr val="002060"/>
                </a:solidFill>
                <a:latin typeface="华文楷体" panose="02010600040101010101" pitchFamily="2" charset="-122"/>
                <a:ea typeface="华文楷体" panose="02010600040101010101" pitchFamily="2" charset="-122"/>
                <a:sym typeface="+mn-ea"/>
              </a:rPr>
              <a:t>年</a:t>
            </a:r>
          </a:p>
          <a:p>
            <a:pPr eaLnBrk="1" hangingPunct="1">
              <a:lnSpc>
                <a:spcPct val="100000"/>
              </a:lnSpc>
              <a:spcBef>
                <a:spcPct val="0"/>
              </a:spcBef>
              <a:buFontTx/>
              <a:buNone/>
            </a:pPr>
            <a:endParaRPr lang="zh-CN" altLang="en-US" sz="1800" b="1" dirty="0">
              <a:solidFill>
                <a:srgbClr val="002060"/>
              </a:solidFill>
              <a:latin typeface="华文楷体" panose="02010600040101010101" pitchFamily="2" charset="-122"/>
              <a:ea typeface="华文楷体" panose="02010600040101010101" pitchFamily="2" charset="-122"/>
              <a:sym typeface="+mn-ea"/>
            </a:endParaRPr>
          </a:p>
          <a:p>
            <a:pPr eaLnBrk="1" hangingPunct="1">
              <a:lnSpc>
                <a:spcPct val="100000"/>
              </a:lnSpc>
              <a:spcBef>
                <a:spcPct val="0"/>
              </a:spcBef>
              <a:buFontTx/>
              <a:buNone/>
            </a:pPr>
            <a:endParaRPr lang="zh-CN" altLang="en-US" sz="1800" b="1" dirty="0">
              <a:solidFill>
                <a:srgbClr val="002060"/>
              </a:solidFill>
              <a:latin typeface="华文楷体" panose="02010600040101010101" pitchFamily="2" charset="-122"/>
              <a:ea typeface="华文楷体" panose="02010600040101010101" pitchFamily="2" charset="-122"/>
              <a:sym typeface="+mn-ea"/>
            </a:endParaRPr>
          </a:p>
        </p:txBody>
      </p:sp>
      <p:sp>
        <p:nvSpPr>
          <p:cNvPr id="9" name="矩形 11"/>
          <p:cNvSpPr>
            <a:spLocks noChangeArrowheads="1"/>
          </p:cNvSpPr>
          <p:nvPr/>
        </p:nvSpPr>
        <p:spPr bwMode="auto">
          <a:xfrm>
            <a:off x="893246" y="5323247"/>
            <a:ext cx="1841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eaLnBrk="1" hangingPunct="1">
              <a:lnSpc>
                <a:spcPct val="100000"/>
              </a:lnSpc>
              <a:spcBef>
                <a:spcPct val="0"/>
              </a:spcBef>
              <a:buFont typeface="Wingdings" panose="05000000000000000000" pitchFamily="2" charset="2"/>
              <a:buChar char="Ø"/>
            </a:pPr>
            <a:r>
              <a:rPr lang="zh-CN" altLang="en-US" sz="2400" b="1" dirty="0">
                <a:solidFill>
                  <a:srgbClr val="002060"/>
                </a:solidFill>
                <a:latin typeface="华文楷体" panose="02010600040101010101" pitchFamily="2" charset="-122"/>
                <a:ea typeface="华文楷体" panose="02010600040101010101" pitchFamily="2" charset="-122"/>
              </a:rPr>
              <a:t>外观设计</a:t>
            </a:r>
          </a:p>
        </p:txBody>
      </p:sp>
      <p:grpSp>
        <p:nvGrpSpPr>
          <p:cNvPr id="10" name="组合 16"/>
          <p:cNvGrpSpPr/>
          <p:nvPr/>
        </p:nvGrpSpPr>
        <p:grpSpPr bwMode="auto">
          <a:xfrm>
            <a:off x="5125254" y="2708338"/>
            <a:ext cx="360521" cy="270510"/>
            <a:chOff x="3000364" y="642924"/>
            <a:chExt cx="428628" cy="321471"/>
          </a:xfrm>
        </p:grpSpPr>
        <p:sp>
          <p:nvSpPr>
            <p:cNvPr id="11" name="等腰三角形 10"/>
            <p:cNvSpPr/>
            <p:nvPr/>
          </p:nvSpPr>
          <p:spPr>
            <a:xfrm rot="5400000">
              <a:off x="3125380" y="660784"/>
              <a:ext cx="321471" cy="2857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2060"/>
                </a:solidFill>
                <a:latin typeface="华文楷体" panose="02010600040101010101" pitchFamily="2" charset="-122"/>
                <a:ea typeface="华文楷体" panose="02010600040101010101" pitchFamily="2" charset="-122"/>
              </a:endParaRPr>
            </a:p>
          </p:txBody>
        </p:sp>
        <p:sp>
          <p:nvSpPr>
            <p:cNvPr id="12" name="等腰三角形 11"/>
            <p:cNvSpPr/>
            <p:nvPr/>
          </p:nvSpPr>
          <p:spPr>
            <a:xfrm rot="5400000">
              <a:off x="2982504" y="696503"/>
              <a:ext cx="250033" cy="214314"/>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2060"/>
                </a:solidFill>
                <a:latin typeface="华文楷体" panose="02010600040101010101" pitchFamily="2" charset="-122"/>
                <a:ea typeface="华文楷体" panose="02010600040101010101" pitchFamily="2" charset="-122"/>
              </a:endParaRPr>
            </a:p>
          </p:txBody>
        </p:sp>
      </p:grpSp>
      <p:sp>
        <p:nvSpPr>
          <p:cNvPr id="13" name="矩形 16"/>
          <p:cNvSpPr>
            <a:spLocks noChangeArrowheads="1"/>
          </p:cNvSpPr>
          <p:nvPr/>
        </p:nvSpPr>
        <p:spPr bwMode="auto">
          <a:xfrm>
            <a:off x="3575731" y="2644558"/>
            <a:ext cx="4817788"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002060"/>
                </a:solidFill>
                <a:latin typeface="华文楷体" panose="02010600040101010101" pitchFamily="2" charset="-122"/>
                <a:ea typeface="华文楷体" panose="02010600040101010101" pitchFamily="2" charset="-122"/>
                <a:sym typeface="+mn-ea"/>
              </a:rPr>
              <a:t>新产品、新方法及其制造方法、使用方法等；</a:t>
            </a:r>
          </a:p>
          <a:p>
            <a:pPr eaLnBrk="1" hangingPunct="1">
              <a:lnSpc>
                <a:spcPct val="100000"/>
              </a:lnSpc>
              <a:spcBef>
                <a:spcPct val="0"/>
              </a:spcBef>
              <a:buFontTx/>
              <a:buNone/>
            </a:pPr>
            <a:r>
              <a:rPr lang="zh-CN" altLang="en-US" sz="1800" b="1" dirty="0">
                <a:solidFill>
                  <a:srgbClr val="002060"/>
                </a:solidFill>
                <a:latin typeface="华文楷体" panose="02010600040101010101" pitchFamily="2" charset="-122"/>
                <a:ea typeface="华文楷体" panose="02010600040101010101" pitchFamily="2" charset="-122"/>
                <a:sym typeface="+mn-ea"/>
              </a:rPr>
              <a:t>审查时间</a:t>
            </a:r>
            <a:r>
              <a:rPr lang="en-US" altLang="zh-CN" sz="1800" b="1" dirty="0">
                <a:solidFill>
                  <a:srgbClr val="002060"/>
                </a:solidFill>
                <a:latin typeface="华文楷体" panose="02010600040101010101" pitchFamily="2" charset="-122"/>
                <a:ea typeface="华文楷体" panose="02010600040101010101" pitchFamily="2" charset="-122"/>
                <a:sym typeface="+mn-ea"/>
              </a:rPr>
              <a:t>1.5-5</a:t>
            </a:r>
            <a:r>
              <a:rPr lang="zh-CN" altLang="en-US" sz="1800" b="1" dirty="0">
                <a:solidFill>
                  <a:srgbClr val="002060"/>
                </a:solidFill>
                <a:latin typeface="华文楷体" panose="02010600040101010101" pitchFamily="2" charset="-122"/>
                <a:ea typeface="华文楷体" panose="02010600040101010101" pitchFamily="2" charset="-122"/>
                <a:sym typeface="+mn-ea"/>
              </a:rPr>
              <a:t>年；</a:t>
            </a:r>
          </a:p>
          <a:p>
            <a:pPr eaLnBrk="1" hangingPunct="1">
              <a:lnSpc>
                <a:spcPct val="100000"/>
              </a:lnSpc>
              <a:spcBef>
                <a:spcPct val="0"/>
              </a:spcBef>
              <a:buFontTx/>
              <a:buNone/>
            </a:pPr>
            <a:r>
              <a:rPr lang="zh-CN" altLang="en-US" sz="1800" b="1" dirty="0">
                <a:solidFill>
                  <a:srgbClr val="002060"/>
                </a:solidFill>
                <a:latin typeface="华文楷体" panose="02010600040101010101" pitchFamily="2" charset="-122"/>
                <a:ea typeface="华文楷体" panose="02010600040101010101" pitchFamily="2" charset="-122"/>
                <a:sym typeface="+mn-ea"/>
              </a:rPr>
              <a:t>专利保护期为</a:t>
            </a:r>
            <a:r>
              <a:rPr lang="en-US" altLang="zh-CN" sz="1800" b="1" dirty="0">
                <a:solidFill>
                  <a:srgbClr val="002060"/>
                </a:solidFill>
                <a:latin typeface="华文楷体" panose="02010600040101010101" pitchFamily="2" charset="-122"/>
                <a:ea typeface="华文楷体" panose="02010600040101010101" pitchFamily="2" charset="-122"/>
                <a:sym typeface="+mn-ea"/>
              </a:rPr>
              <a:t>20</a:t>
            </a:r>
            <a:r>
              <a:rPr lang="zh-CN" altLang="en-US" sz="1800" b="1" dirty="0">
                <a:solidFill>
                  <a:srgbClr val="002060"/>
                </a:solidFill>
                <a:latin typeface="华文楷体" panose="02010600040101010101" pitchFamily="2" charset="-122"/>
                <a:ea typeface="华文楷体" panose="02010600040101010101" pitchFamily="2" charset="-122"/>
                <a:sym typeface="+mn-ea"/>
              </a:rPr>
              <a:t>年。</a:t>
            </a:r>
          </a:p>
          <a:p>
            <a:pPr eaLnBrk="1" hangingPunct="1">
              <a:lnSpc>
                <a:spcPct val="100000"/>
              </a:lnSpc>
              <a:spcBef>
                <a:spcPct val="0"/>
              </a:spcBef>
              <a:buFontTx/>
              <a:buNone/>
            </a:pPr>
            <a:endParaRPr lang="zh-CN" altLang="en-US" sz="1500" b="1" dirty="0">
              <a:solidFill>
                <a:srgbClr val="002060"/>
              </a:solidFill>
              <a:latin typeface="华文楷体" panose="02010600040101010101" pitchFamily="2" charset="-122"/>
              <a:ea typeface="华文楷体" panose="02010600040101010101" pitchFamily="2" charset="-122"/>
              <a:sym typeface="+mn-ea"/>
            </a:endParaRPr>
          </a:p>
        </p:txBody>
      </p:sp>
      <p:sp>
        <p:nvSpPr>
          <p:cNvPr id="14" name="矩形 13"/>
          <p:cNvSpPr>
            <a:spLocks noChangeArrowheads="1"/>
          </p:cNvSpPr>
          <p:nvPr/>
        </p:nvSpPr>
        <p:spPr bwMode="auto">
          <a:xfrm>
            <a:off x="931739" y="2890535"/>
            <a:ext cx="1841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eaLnBrk="1" hangingPunct="1">
              <a:lnSpc>
                <a:spcPct val="100000"/>
              </a:lnSpc>
              <a:spcBef>
                <a:spcPct val="0"/>
              </a:spcBef>
              <a:buFont typeface="Wingdings" panose="05000000000000000000" pitchFamily="2" charset="2"/>
              <a:buChar char="Ø"/>
            </a:pPr>
            <a:r>
              <a:rPr lang="zh-CN" altLang="en-US" sz="2400" b="1" dirty="0">
                <a:solidFill>
                  <a:srgbClr val="002060"/>
                </a:solidFill>
                <a:latin typeface="华文楷体" panose="02010600040101010101" pitchFamily="2" charset="-122"/>
                <a:ea typeface="华文楷体" panose="02010600040101010101" pitchFamily="2" charset="-122"/>
              </a:rPr>
              <a:t>发明专利</a:t>
            </a:r>
          </a:p>
        </p:txBody>
      </p:sp>
      <p:grpSp>
        <p:nvGrpSpPr>
          <p:cNvPr id="15" name="组合 17"/>
          <p:cNvGrpSpPr/>
          <p:nvPr/>
        </p:nvGrpSpPr>
        <p:grpSpPr bwMode="auto">
          <a:xfrm>
            <a:off x="1220481" y="4010405"/>
            <a:ext cx="360521" cy="270510"/>
            <a:chOff x="3000364" y="642924"/>
            <a:chExt cx="428628" cy="321471"/>
          </a:xfrm>
        </p:grpSpPr>
        <p:sp>
          <p:nvSpPr>
            <p:cNvPr id="16" name="等腰三角形 15"/>
            <p:cNvSpPr/>
            <p:nvPr/>
          </p:nvSpPr>
          <p:spPr>
            <a:xfrm rot="5400000">
              <a:off x="3125380" y="660784"/>
              <a:ext cx="321471" cy="2857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2060"/>
                </a:solidFill>
                <a:latin typeface="华文楷体" panose="02010600040101010101" pitchFamily="2" charset="-122"/>
                <a:ea typeface="华文楷体" panose="02010600040101010101" pitchFamily="2" charset="-122"/>
              </a:endParaRPr>
            </a:p>
          </p:txBody>
        </p:sp>
        <p:sp>
          <p:nvSpPr>
            <p:cNvPr id="17" name="等腰三角形 16"/>
            <p:cNvSpPr/>
            <p:nvPr/>
          </p:nvSpPr>
          <p:spPr>
            <a:xfrm rot="5400000">
              <a:off x="2982504" y="696503"/>
              <a:ext cx="250033" cy="214314"/>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2060"/>
                </a:solidFill>
                <a:latin typeface="华文楷体" panose="02010600040101010101" pitchFamily="2" charset="-122"/>
                <a:ea typeface="华文楷体" panose="02010600040101010101" pitchFamily="2" charset="-122"/>
              </a:endParaRPr>
            </a:p>
          </p:txBody>
        </p:sp>
      </p:grpSp>
      <p:sp>
        <p:nvSpPr>
          <p:cNvPr id="21" name="矩形 4"/>
          <p:cNvSpPr>
            <a:spLocks noChangeArrowheads="1"/>
          </p:cNvSpPr>
          <p:nvPr/>
        </p:nvSpPr>
        <p:spPr bwMode="auto">
          <a:xfrm>
            <a:off x="755576" y="1659687"/>
            <a:ext cx="7541255" cy="87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zh-CN" altLang="en-US" b="1" dirty="0">
                <a:solidFill>
                  <a:srgbClr val="002060"/>
                </a:solidFill>
                <a:latin typeface="华文楷体" panose="02010600040101010101" pitchFamily="2" charset="-122"/>
                <a:ea typeface="华文楷体" panose="02010600040101010101" pitchFamily="2" charset="-122"/>
              </a:rPr>
              <a:t>在我国，专利包括三类：发明专利、实用新型专利和外观设计。</a:t>
            </a:r>
          </a:p>
        </p:txBody>
      </p:sp>
      <p:sp>
        <p:nvSpPr>
          <p:cNvPr id="22" name="箭头: 右 21"/>
          <p:cNvSpPr/>
          <p:nvPr/>
        </p:nvSpPr>
        <p:spPr>
          <a:xfrm>
            <a:off x="2772922" y="2948792"/>
            <a:ext cx="706122" cy="27051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华文楷体" panose="02010600040101010101" pitchFamily="2" charset="-122"/>
              <a:ea typeface="华文楷体" panose="02010600040101010101" pitchFamily="2" charset="-122"/>
            </a:endParaRPr>
          </a:p>
        </p:txBody>
      </p:sp>
      <p:sp>
        <p:nvSpPr>
          <p:cNvPr id="23" name="箭头: 右 22"/>
          <p:cNvSpPr/>
          <p:nvPr/>
        </p:nvSpPr>
        <p:spPr>
          <a:xfrm>
            <a:off x="3208943" y="4283956"/>
            <a:ext cx="706122" cy="27051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华文楷体" panose="02010600040101010101" pitchFamily="2" charset="-122"/>
              <a:ea typeface="华文楷体" panose="02010600040101010101" pitchFamily="2" charset="-122"/>
            </a:endParaRPr>
          </a:p>
        </p:txBody>
      </p:sp>
      <p:sp>
        <p:nvSpPr>
          <p:cNvPr id="24" name="箭头: 右 23"/>
          <p:cNvSpPr/>
          <p:nvPr/>
        </p:nvSpPr>
        <p:spPr>
          <a:xfrm>
            <a:off x="2632879" y="5453605"/>
            <a:ext cx="706122" cy="27051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华文楷体" panose="02010600040101010101" pitchFamily="2" charset="-122"/>
              <a:ea typeface="华文楷体" panose="02010600040101010101" pitchFamily="2" charset="-122"/>
            </a:endParaRPr>
          </a:p>
        </p:txBody>
      </p:sp>
      <p:sp>
        <p:nvSpPr>
          <p:cNvPr id="25" name="矩形 24"/>
          <p:cNvSpPr/>
          <p:nvPr/>
        </p:nvSpPr>
        <p:spPr>
          <a:xfrm>
            <a:off x="1446359" y="952301"/>
            <a:ext cx="2261545" cy="431927"/>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502020204030204"/>
                <a:ea typeface="等线" panose="02010600030101010101" pitchFamily="2" charset="-122"/>
              </a:rPr>
              <a:t>什么是专利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P spid="14" grpId="0"/>
      <p:bldP spid="22" grpId="0" animBg="1"/>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5"/>
          <a:stretch>
            <a:fillRect/>
          </a:stretch>
        </p:blipFill>
        <p:spPr>
          <a:xfrm>
            <a:off x="48577" y="249238"/>
            <a:ext cx="1127284" cy="1068705"/>
          </a:xfrm>
          <a:prstGeom prst="rect">
            <a:avLst/>
          </a:prstGeom>
        </p:spPr>
      </p:pic>
      <p:sp>
        <p:nvSpPr>
          <p:cNvPr id="162818" name="Rectangle 2"/>
          <p:cNvSpPr>
            <a:spLocks noGrp="1" noChangeArrowheads="1"/>
          </p:cNvSpPr>
          <p:nvPr>
            <p:ph type="title" idx="4294967295"/>
          </p:nvPr>
        </p:nvSpPr>
        <p:spPr>
          <a:xfrm>
            <a:off x="1" y="116632"/>
            <a:ext cx="9144000" cy="815975"/>
          </a:xfrm>
          <a:noFill/>
          <a:ln w="9525">
            <a:noFill/>
          </a:ln>
        </p:spPr>
        <p:txBody>
          <a:bodyPr vert="horz" wrap="square" lIns="91440" tIns="45720" rIns="91440" bIns="45720" numCol="1" rtlCol="0" anchor="ctr" anchorCtr="0" compatLnSpc="1">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defTabSz="914400" eaLnBrk="1" hangingPunct="1">
              <a:buClrTx/>
              <a:buSzTx/>
              <a:buFontTx/>
              <a:defRPr/>
            </a:pPr>
            <a:r>
              <a:rPr lang="zh-CN" altLang="en-US" sz="4800" b="0" spc="0" noProof="0" dirty="0">
                <a:ln>
                  <a:noFill/>
                </a:ln>
                <a:solidFill>
                  <a:schemeClr val="accent1">
                    <a:lumMod val="75000"/>
                  </a:schemeClr>
                </a:solidFill>
                <a:effectLst>
                  <a:outerShdw blurRad="38100" dist="38100" dir="2700000" algn="tl">
                    <a:srgbClr val="000000"/>
                  </a:outerShdw>
                </a:effectLst>
                <a:uLnTx/>
                <a:latin typeface="黑体" panose="02010609060101010101" charset="-122"/>
                <a:ea typeface="黑体" panose="02010609060101010101" charset="-122"/>
                <a:sym typeface="+mn-ea"/>
              </a:rPr>
              <a:t>课时安排</a:t>
            </a:r>
          </a:p>
        </p:txBody>
      </p:sp>
      <p:graphicFrame>
        <p:nvGraphicFramePr>
          <p:cNvPr id="2" name="表格 1"/>
          <p:cNvGraphicFramePr/>
          <p:nvPr>
            <p:custDataLst>
              <p:tags r:id="rId3"/>
            </p:custDataLst>
          </p:nvPr>
        </p:nvGraphicFramePr>
        <p:xfrm>
          <a:off x="251460" y="1045211"/>
          <a:ext cx="8897620" cy="5727298"/>
        </p:xfrm>
        <a:graphic>
          <a:graphicData uri="http://schemas.openxmlformats.org/drawingml/2006/table">
            <a:tbl>
              <a:tblPr firstRow="1" bandRow="1">
                <a:tableStyleId>{93296810-A885-4BE3-A3E7-6D5BEEA58F35}</a:tableStyleId>
              </a:tblPr>
              <a:tblGrid>
                <a:gridCol w="360100">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5544616">
                  <a:extLst>
                    <a:ext uri="{9D8B030D-6E8A-4147-A177-3AD203B41FA5}">
                      <a16:colId xmlns:a16="http://schemas.microsoft.com/office/drawing/2014/main" val="20002"/>
                    </a:ext>
                  </a:extLst>
                </a:gridCol>
                <a:gridCol w="1336720">
                  <a:extLst>
                    <a:ext uri="{9D8B030D-6E8A-4147-A177-3AD203B41FA5}">
                      <a16:colId xmlns:a16="http://schemas.microsoft.com/office/drawing/2014/main" val="20003"/>
                    </a:ext>
                  </a:extLst>
                </a:gridCol>
              </a:tblGrid>
              <a:tr h="450327">
                <a:tc>
                  <a:txBody>
                    <a:bodyPr/>
                    <a:lstStyle/>
                    <a:p>
                      <a:pPr>
                        <a:buNone/>
                      </a:pPr>
                      <a:r>
                        <a:rPr lang="zh-CN" altLang="en-US" sz="2400"/>
                        <a:t>周</a:t>
                      </a:r>
                    </a:p>
                  </a:txBody>
                  <a:tcPr/>
                </a:tc>
                <a:tc>
                  <a:txBody>
                    <a:bodyPr/>
                    <a:lstStyle/>
                    <a:p>
                      <a:pPr>
                        <a:buNone/>
                      </a:pPr>
                      <a:r>
                        <a:rPr lang="zh-CN" altLang="en-US" sz="1800" dirty="0"/>
                        <a:t>日期  </a:t>
                      </a:r>
                      <a:r>
                        <a:rPr lang="zh-CN" altLang="en-US" sz="1400" kern="1200" dirty="0">
                          <a:solidFill>
                            <a:srgbClr val="0000FF"/>
                          </a:solidFill>
                          <a:latin typeface="+mn-lt"/>
                          <a:ea typeface="+mn-ea"/>
                          <a:cs typeface="+mn-cs"/>
                        </a:rPr>
                        <a:t>星期五 </a:t>
                      </a:r>
                      <a:r>
                        <a:rPr lang="en-US" altLang="zh-CN" sz="1400" kern="1200" dirty="0">
                          <a:solidFill>
                            <a:srgbClr val="0000FF"/>
                          </a:solidFill>
                          <a:latin typeface="+mn-lt"/>
                          <a:ea typeface="+mn-ea"/>
                          <a:cs typeface="+mn-cs"/>
                        </a:rPr>
                        <a:t>5-6</a:t>
                      </a:r>
                      <a:endParaRPr lang="zh-CN" altLang="en-US" sz="1400" dirty="0"/>
                    </a:p>
                  </a:txBody>
                  <a:tcPr/>
                </a:tc>
                <a:tc>
                  <a:txBody>
                    <a:bodyPr/>
                    <a:lstStyle/>
                    <a:p>
                      <a:pPr>
                        <a:buNone/>
                      </a:pPr>
                      <a:r>
                        <a:rPr lang="zh-CN" altLang="en-US" sz="2400" dirty="0"/>
                        <a:t>内容</a:t>
                      </a:r>
                    </a:p>
                  </a:txBody>
                  <a:tcPr/>
                </a:tc>
                <a:tc>
                  <a:txBody>
                    <a:bodyPr/>
                    <a:lstStyle/>
                    <a:p>
                      <a:pPr>
                        <a:buNone/>
                      </a:pPr>
                      <a:r>
                        <a:rPr lang="zh-CN" altLang="en-US" sz="1600" dirty="0"/>
                        <a:t>地点</a:t>
                      </a:r>
                    </a:p>
                  </a:txBody>
                  <a:tcPr/>
                </a:tc>
                <a:extLst>
                  <a:ext uri="{0D108BD9-81ED-4DB2-BD59-A6C34878D82A}">
                    <a16:rowId xmlns:a16="http://schemas.microsoft.com/office/drawing/2014/main" val="10000"/>
                  </a:ext>
                </a:extLst>
              </a:tr>
              <a:tr h="463880">
                <a:tc>
                  <a:txBody>
                    <a:bodyPr/>
                    <a:lstStyle/>
                    <a:p>
                      <a:pPr>
                        <a:buNone/>
                      </a:pPr>
                      <a:r>
                        <a:rPr lang="en-US" altLang="zh-CN" sz="2400" dirty="0">
                          <a:solidFill>
                            <a:srgbClr val="0000FF"/>
                          </a:solidFill>
                        </a:rPr>
                        <a:t>2</a:t>
                      </a:r>
                    </a:p>
                  </a:txBody>
                  <a:tcPr/>
                </a:tc>
                <a:tc>
                  <a:txBody>
                    <a:bodyPr/>
                    <a:lstStyle/>
                    <a:p>
                      <a:pPr>
                        <a:buNone/>
                      </a:pPr>
                      <a:r>
                        <a:rPr lang="en-US" altLang="zh-CN" sz="2000" dirty="0">
                          <a:solidFill>
                            <a:srgbClr val="0000FF"/>
                          </a:solidFill>
                        </a:rPr>
                        <a:t>2023-03-03</a:t>
                      </a:r>
                      <a:endParaRPr lang="en-US" altLang="zh-CN" sz="2000" kern="1200" dirty="0">
                        <a:solidFill>
                          <a:srgbClr val="0000FF"/>
                        </a:solidFill>
                        <a:latin typeface="+mn-lt"/>
                        <a:ea typeface="+mn-ea"/>
                        <a:cs typeface="+mn-cs"/>
                      </a:endParaRPr>
                    </a:p>
                  </a:txBody>
                  <a:tcPr/>
                </a:tc>
                <a:tc>
                  <a:txBody>
                    <a:bodyPr/>
                    <a:lstStyle/>
                    <a:p>
                      <a:pPr>
                        <a:buNone/>
                      </a:pPr>
                      <a:r>
                        <a:rPr lang="zh-CN" altLang="en-US" sz="1600" dirty="0">
                          <a:solidFill>
                            <a:srgbClr val="FF0000"/>
                          </a:solidFill>
                        </a:rPr>
                        <a:t>概述</a:t>
                      </a:r>
                      <a:r>
                        <a:rPr lang="en-US" altLang="zh-CN" sz="1600" dirty="0">
                          <a:solidFill>
                            <a:srgbClr val="FF0000"/>
                          </a:solidFill>
                        </a:rPr>
                        <a:t>&amp;</a:t>
                      </a:r>
                      <a:r>
                        <a:rPr lang="zh-CN" altLang="en-US" sz="1600" dirty="0">
                          <a:solidFill>
                            <a:srgbClr val="FF0000"/>
                          </a:solidFill>
                        </a:rPr>
                        <a:t>文献检索（课后准备及阅读综述</a:t>
                      </a:r>
                      <a:r>
                        <a:rPr lang="en-US" altLang="zh-CN" sz="1600" dirty="0">
                          <a:solidFill>
                            <a:srgbClr val="FF0000"/>
                          </a:solidFill>
                        </a:rPr>
                        <a:t>, ppt </a:t>
                      </a:r>
                      <a:r>
                        <a:rPr lang="zh-CN" altLang="en-US" sz="1600" dirty="0">
                          <a:solidFill>
                            <a:srgbClr val="FF0000"/>
                          </a:solidFill>
                        </a:rPr>
                        <a:t>说明病理分析概念、方法、综述结构等）（组织病理图分析）</a:t>
                      </a:r>
                    </a:p>
                  </a:txBody>
                  <a:tcPr/>
                </a:tc>
                <a:tc>
                  <a:txBody>
                    <a:bodyPr/>
                    <a:lstStyle/>
                    <a:p>
                      <a:pPr>
                        <a:buNone/>
                      </a:pPr>
                      <a:r>
                        <a:rPr lang="zh-CN" altLang="en-US" sz="1600" dirty="0">
                          <a:solidFill>
                            <a:srgbClr val="0000FF"/>
                          </a:solidFill>
                        </a:rPr>
                        <a:t>品学楼A</a:t>
                      </a:r>
                      <a:r>
                        <a:rPr lang="en-US" altLang="zh-CN" sz="1600" dirty="0">
                          <a:solidFill>
                            <a:srgbClr val="0000FF"/>
                          </a:solidFill>
                        </a:rPr>
                        <a:t>110</a:t>
                      </a:r>
                      <a:endParaRPr lang="zh-CN" altLang="en-US" sz="1600" dirty="0">
                        <a:solidFill>
                          <a:srgbClr val="0000FF"/>
                        </a:solidFill>
                      </a:endParaRPr>
                    </a:p>
                  </a:txBody>
                  <a:tcPr/>
                </a:tc>
                <a:extLst>
                  <a:ext uri="{0D108BD9-81ED-4DB2-BD59-A6C34878D82A}">
                    <a16:rowId xmlns:a16="http://schemas.microsoft.com/office/drawing/2014/main" val="10001"/>
                  </a:ext>
                </a:extLst>
              </a:tr>
              <a:tr h="561063">
                <a:tc>
                  <a:txBody>
                    <a:bodyPr/>
                    <a:lstStyle/>
                    <a:p>
                      <a:pPr>
                        <a:buNone/>
                      </a:pPr>
                      <a:r>
                        <a:rPr lang="en-US" altLang="zh-CN" sz="2400" dirty="0">
                          <a:solidFill>
                            <a:srgbClr val="0000FF"/>
                          </a:solidFill>
                        </a:rPr>
                        <a:t>3</a:t>
                      </a:r>
                    </a:p>
                  </a:txBody>
                  <a:tcPr/>
                </a:tc>
                <a:tc>
                  <a:txBody>
                    <a:bodyPr/>
                    <a:lstStyle/>
                    <a:p>
                      <a:pPr>
                        <a:buNone/>
                      </a:pPr>
                      <a:r>
                        <a:rPr lang="en-US" altLang="zh-CN" sz="2000" dirty="0">
                          <a:solidFill>
                            <a:srgbClr val="0000FF"/>
                          </a:solidFill>
                          <a:sym typeface="+mn-ea"/>
                        </a:rPr>
                        <a:t>2023-03-10</a:t>
                      </a:r>
                    </a:p>
                  </a:txBody>
                  <a:tcPr/>
                </a:tc>
                <a:tc>
                  <a:txBody>
                    <a:bodyPr/>
                    <a:lstStyle/>
                    <a:p>
                      <a:pPr>
                        <a:buNone/>
                      </a:pPr>
                      <a:r>
                        <a:rPr lang="zh-CN" altLang="en-US" sz="1600" dirty="0">
                          <a:solidFill>
                            <a:schemeClr val="tx1"/>
                          </a:solidFill>
                        </a:rPr>
                        <a:t>文献综述：分析方法整理、内容、格式讨论（阅读更多文献，模仿写作综述，</a:t>
                      </a:r>
                      <a:r>
                        <a:rPr lang="en-US" altLang="zh-CN" sz="1600" dirty="0">
                          <a:solidFill>
                            <a:schemeClr val="tx1"/>
                          </a:solidFill>
                        </a:rPr>
                        <a:t>word </a:t>
                      </a:r>
                      <a:r>
                        <a:rPr lang="zh-CN" altLang="en-US" sz="1600" dirty="0">
                          <a:solidFill>
                            <a:schemeClr val="tx1"/>
                          </a:solidFill>
                        </a:rPr>
                        <a:t>文档）（组织病理图分析）</a:t>
                      </a:r>
                    </a:p>
                  </a:txBody>
                  <a:tcPr/>
                </a:tc>
                <a:tc>
                  <a:txBody>
                    <a:bodyPr/>
                    <a:lstStyle/>
                    <a:p>
                      <a:pPr>
                        <a:buNone/>
                      </a:pPr>
                      <a:r>
                        <a:rPr lang="zh-CN" altLang="en-US" sz="1600" dirty="0">
                          <a:solidFill>
                            <a:srgbClr val="0000FF"/>
                          </a:solidFill>
                        </a:rPr>
                        <a:t>品学楼A</a:t>
                      </a:r>
                      <a:r>
                        <a:rPr lang="en-US" altLang="zh-CN" sz="1600" dirty="0">
                          <a:solidFill>
                            <a:srgbClr val="0000FF"/>
                          </a:solidFill>
                        </a:rPr>
                        <a:t>110</a:t>
                      </a:r>
                      <a:endParaRPr lang="zh-CN" altLang="en-US" sz="1600" dirty="0">
                        <a:solidFill>
                          <a:srgbClr val="0000FF"/>
                        </a:solidFill>
                      </a:endParaRPr>
                    </a:p>
                  </a:txBody>
                  <a:tcPr/>
                </a:tc>
                <a:extLst>
                  <a:ext uri="{0D108BD9-81ED-4DB2-BD59-A6C34878D82A}">
                    <a16:rowId xmlns:a16="http://schemas.microsoft.com/office/drawing/2014/main" val="10002"/>
                  </a:ext>
                </a:extLst>
              </a:tr>
              <a:tr h="597359">
                <a:tc>
                  <a:txBody>
                    <a:bodyPr/>
                    <a:lstStyle/>
                    <a:p>
                      <a:pPr>
                        <a:buNone/>
                      </a:pPr>
                      <a:r>
                        <a:rPr lang="en-US" altLang="zh-CN" sz="2400" dirty="0">
                          <a:solidFill>
                            <a:srgbClr val="0000FF"/>
                          </a:solidFill>
                        </a:rPr>
                        <a:t>4</a:t>
                      </a:r>
                    </a:p>
                  </a:txBody>
                  <a:tcPr/>
                </a:tc>
                <a:tc>
                  <a:txBody>
                    <a:bodyPr/>
                    <a:lstStyle/>
                    <a:p>
                      <a:pPr>
                        <a:buNone/>
                      </a:pPr>
                      <a:r>
                        <a:rPr lang="en-US" altLang="zh-CN" sz="2000" dirty="0">
                          <a:solidFill>
                            <a:srgbClr val="0000FF"/>
                          </a:solidFill>
                          <a:sym typeface="+mn-ea"/>
                        </a:rPr>
                        <a:t>2023-03-17</a:t>
                      </a:r>
                    </a:p>
                  </a:txBody>
                  <a:tcPr/>
                </a:tc>
                <a:tc>
                  <a:txBody>
                    <a:bodyPr/>
                    <a:lstStyle/>
                    <a:p>
                      <a:pPr>
                        <a:buNone/>
                      </a:pPr>
                      <a:r>
                        <a:rPr lang="zh-CN" altLang="en-US" sz="1600" dirty="0">
                          <a:solidFill>
                            <a:schemeClr val="tx1"/>
                          </a:solidFill>
                        </a:rPr>
                        <a:t>文献综述写作分享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文档，课后完善提交第一版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a:t>
                      </a:r>
                    </a:p>
                  </a:txBody>
                  <a:tcPr/>
                </a:tc>
                <a:tc>
                  <a:txBody>
                    <a:bodyPr/>
                    <a:lstStyle/>
                    <a:p>
                      <a:pPr>
                        <a:buNone/>
                      </a:pPr>
                      <a:r>
                        <a:rPr lang="zh-CN" altLang="en-US" sz="1600" dirty="0">
                          <a:solidFill>
                            <a:srgbClr val="0000FF"/>
                          </a:solidFill>
                        </a:rPr>
                        <a:t>品学楼A</a:t>
                      </a:r>
                      <a:r>
                        <a:rPr lang="en-US" altLang="zh-CN" sz="1600" dirty="0">
                          <a:solidFill>
                            <a:srgbClr val="0000FF"/>
                          </a:solidFill>
                        </a:rPr>
                        <a:t>110</a:t>
                      </a:r>
                      <a:endParaRPr lang="zh-CN" altLang="en-US" sz="1600" dirty="0">
                        <a:solidFill>
                          <a:srgbClr val="0000FF"/>
                        </a:solidFill>
                      </a:endParaRPr>
                    </a:p>
                  </a:txBody>
                  <a:tcPr/>
                </a:tc>
                <a:extLst>
                  <a:ext uri="{0D108BD9-81ED-4DB2-BD59-A6C34878D82A}">
                    <a16:rowId xmlns:a16="http://schemas.microsoft.com/office/drawing/2014/main" val="10003"/>
                  </a:ext>
                </a:extLst>
              </a:tr>
              <a:tr h="597359">
                <a:tc>
                  <a:txBody>
                    <a:bodyPr/>
                    <a:lstStyle/>
                    <a:p>
                      <a:pPr>
                        <a:buNone/>
                      </a:pPr>
                      <a:r>
                        <a:rPr lang="en-US" altLang="zh-CN" sz="2400" dirty="0">
                          <a:solidFill>
                            <a:srgbClr val="7030A0"/>
                          </a:solidFill>
                        </a:rPr>
                        <a:t>5</a:t>
                      </a:r>
                    </a:p>
                  </a:txBody>
                  <a:tcPr/>
                </a:tc>
                <a:tc>
                  <a:txBody>
                    <a:bodyPr/>
                    <a:lstStyle/>
                    <a:p>
                      <a:pPr>
                        <a:buNone/>
                      </a:pPr>
                      <a:r>
                        <a:rPr lang="en-US" altLang="zh-CN" sz="2000" dirty="0">
                          <a:solidFill>
                            <a:srgbClr val="0000FF"/>
                          </a:solidFill>
                          <a:sym typeface="+mn-ea"/>
                        </a:rPr>
                        <a:t>2023-03-24</a:t>
                      </a:r>
                    </a:p>
                  </a:txBody>
                  <a:tcPr/>
                </a:tc>
                <a:tc>
                  <a:txBody>
                    <a:bodyPr/>
                    <a:lstStyle/>
                    <a:p>
                      <a:pPr>
                        <a:buNone/>
                      </a:pPr>
                      <a:r>
                        <a:rPr lang="zh-CN" altLang="en-US" sz="1600" dirty="0">
                          <a:solidFill>
                            <a:schemeClr val="tx1"/>
                          </a:solidFill>
                        </a:rPr>
                        <a:t>文献综述写作分享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文档，课后完善提交第二版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a:t>
                      </a: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4"/>
                  </a:ext>
                </a:extLst>
              </a:tr>
              <a:tr h="254765">
                <a:tc>
                  <a:txBody>
                    <a:bodyPr/>
                    <a:lstStyle/>
                    <a:p>
                      <a:pPr>
                        <a:buNone/>
                      </a:pPr>
                      <a:r>
                        <a:rPr lang="en-US" altLang="zh-CN" sz="2400" dirty="0">
                          <a:solidFill>
                            <a:srgbClr val="FF0000"/>
                          </a:solidFill>
                        </a:rPr>
                        <a:t>6</a:t>
                      </a:r>
                    </a:p>
                  </a:txBody>
                  <a:tcPr/>
                </a:tc>
                <a:tc>
                  <a:txBody>
                    <a:bodyPr/>
                    <a:lstStyle/>
                    <a:p>
                      <a:pPr>
                        <a:buNone/>
                      </a:pPr>
                      <a:r>
                        <a:rPr lang="en-US" altLang="zh-CN" sz="2000" dirty="0">
                          <a:solidFill>
                            <a:srgbClr val="0000FF"/>
                          </a:solidFill>
                          <a:sym typeface="+mn-ea"/>
                        </a:rPr>
                        <a:t>2023-03-31</a:t>
                      </a:r>
                    </a:p>
                  </a:txBody>
                  <a:tcPr/>
                </a:tc>
                <a:tc>
                  <a:txBody>
                    <a:bodyPr/>
                    <a:lstStyle/>
                    <a:p>
                      <a:pPr>
                        <a:buNone/>
                      </a:pPr>
                      <a:r>
                        <a:rPr lang="zh-CN" altLang="en-US" sz="1600" dirty="0">
                          <a:solidFill>
                            <a:schemeClr val="tx1"/>
                          </a:solidFill>
                          <a:sym typeface="+mn-ea"/>
                        </a:rPr>
                        <a:t>专利写作讨论：格式、内容讨论（</a:t>
                      </a:r>
                      <a:r>
                        <a:rPr lang="zh-CN" altLang="en-US" sz="1600" dirty="0">
                          <a:solidFill>
                            <a:schemeClr val="tx1"/>
                          </a:solidFill>
                        </a:rPr>
                        <a:t>课后准备及阅读专利</a:t>
                      </a:r>
                      <a:r>
                        <a:rPr lang="en-US" altLang="zh-CN" sz="1600" dirty="0">
                          <a:solidFill>
                            <a:schemeClr val="tx1"/>
                          </a:solidFill>
                        </a:rPr>
                        <a:t>, ppt </a:t>
                      </a:r>
                      <a:r>
                        <a:rPr lang="zh-CN" altLang="en-US" sz="1600" dirty="0">
                          <a:solidFill>
                            <a:schemeClr val="tx1"/>
                          </a:solidFill>
                        </a:rPr>
                        <a:t>说明专利写作方法、结构等）</a:t>
                      </a:r>
                      <a:endParaRPr lang="zh-CN" altLang="en-US" sz="1600" dirty="0">
                        <a:solidFill>
                          <a:schemeClr val="tx1"/>
                        </a:solidFill>
                        <a:sym typeface="+mn-ea"/>
                      </a:endParaRP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5"/>
                  </a:ext>
                </a:extLst>
              </a:tr>
              <a:tr h="561063">
                <a:tc>
                  <a:txBody>
                    <a:bodyPr/>
                    <a:lstStyle/>
                    <a:p>
                      <a:pPr>
                        <a:buNone/>
                      </a:pPr>
                      <a:r>
                        <a:rPr lang="en-US" altLang="zh-CN" sz="2400" dirty="0">
                          <a:solidFill>
                            <a:srgbClr val="0033CC"/>
                          </a:solidFill>
                        </a:rPr>
                        <a:t>7</a:t>
                      </a:r>
                    </a:p>
                  </a:txBody>
                  <a:tcPr/>
                </a:tc>
                <a:tc>
                  <a:txBody>
                    <a:bodyPr/>
                    <a:lstStyle/>
                    <a:p>
                      <a:pPr>
                        <a:buNone/>
                      </a:pPr>
                      <a:r>
                        <a:rPr lang="en-US" altLang="zh-CN" sz="2000" dirty="0">
                          <a:solidFill>
                            <a:srgbClr val="0000FF"/>
                          </a:solidFill>
                          <a:sym typeface="+mn-ea"/>
                        </a:rPr>
                        <a:t>2023-04-07</a:t>
                      </a:r>
                    </a:p>
                  </a:txBody>
                  <a:tcPr/>
                </a:tc>
                <a:tc>
                  <a:txBody>
                    <a:bodyPr/>
                    <a:lstStyle/>
                    <a:p>
                      <a:pPr>
                        <a:buNone/>
                      </a:pPr>
                      <a:r>
                        <a:rPr lang="zh-CN" altLang="en-US" sz="1600" dirty="0">
                          <a:solidFill>
                            <a:schemeClr val="tx1"/>
                          </a:solidFill>
                          <a:sym typeface="+mn-ea"/>
                        </a:rPr>
                        <a:t>专利</a:t>
                      </a:r>
                      <a:r>
                        <a:rPr lang="zh-CN" altLang="en-US" sz="1600" dirty="0">
                          <a:solidFill>
                            <a:schemeClr val="tx1"/>
                          </a:solidFill>
                        </a:rPr>
                        <a:t>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文档，课后完善提交第一版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a:t>
                      </a:r>
                    </a:p>
                  </a:txBody>
                  <a:tcPr/>
                </a:tc>
                <a:tc>
                  <a:txBody>
                    <a:bodyPr/>
                    <a:lstStyle/>
                    <a:p>
                      <a:pPr>
                        <a:buNone/>
                      </a:pPr>
                      <a:r>
                        <a:rPr lang="zh-CN" altLang="en-US" sz="1600" dirty="0">
                          <a:solidFill>
                            <a:srgbClr val="0033CC"/>
                          </a:solidFill>
                        </a:rPr>
                        <a:t>品学楼A</a:t>
                      </a:r>
                      <a:r>
                        <a:rPr lang="en-US" altLang="zh-CN" sz="1600" dirty="0">
                          <a:solidFill>
                            <a:srgbClr val="0000FF"/>
                          </a:solidFill>
                        </a:rPr>
                        <a:t>110</a:t>
                      </a:r>
                      <a:endParaRPr lang="zh-CN" altLang="en-US" sz="1600" dirty="0">
                        <a:solidFill>
                          <a:srgbClr val="0033CC"/>
                        </a:solidFill>
                      </a:endParaRPr>
                    </a:p>
                  </a:txBody>
                  <a:tcPr/>
                </a:tc>
                <a:extLst>
                  <a:ext uri="{0D108BD9-81ED-4DB2-BD59-A6C34878D82A}">
                    <a16:rowId xmlns:a16="http://schemas.microsoft.com/office/drawing/2014/main" val="10006"/>
                  </a:ext>
                </a:extLst>
              </a:tr>
              <a:tr h="1269773">
                <a:tc>
                  <a:txBody>
                    <a:bodyPr/>
                    <a:lstStyle/>
                    <a:p>
                      <a:pPr>
                        <a:buNone/>
                      </a:pPr>
                      <a:r>
                        <a:rPr lang="en-US" altLang="zh-CN" sz="2400" dirty="0">
                          <a:solidFill>
                            <a:srgbClr val="FF0000"/>
                          </a:solidFill>
                        </a:rPr>
                        <a:t>8</a:t>
                      </a:r>
                    </a:p>
                  </a:txBody>
                  <a:tcPr/>
                </a:tc>
                <a:tc>
                  <a:txBody>
                    <a:bodyPr/>
                    <a:lstStyle/>
                    <a:p>
                      <a:pPr>
                        <a:buNone/>
                      </a:pPr>
                      <a:r>
                        <a:rPr lang="en-US" altLang="zh-CN" sz="2000" dirty="0">
                          <a:solidFill>
                            <a:srgbClr val="0000FF"/>
                          </a:solidFill>
                          <a:sym typeface="+mn-ea"/>
                        </a:rPr>
                        <a:t>2023-04-14</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sym typeface="+mn-ea"/>
                        </a:rPr>
                        <a:t>专利</a:t>
                      </a:r>
                      <a:r>
                        <a:rPr lang="zh-CN" altLang="en-US" sz="1600" dirty="0">
                          <a:solidFill>
                            <a:schemeClr val="tx1"/>
                          </a:solidFill>
                        </a:rPr>
                        <a:t>写作分享 （</a:t>
                      </a:r>
                      <a:r>
                        <a:rPr lang="en-US" altLang="zh-CN" sz="1600" dirty="0">
                          <a:solidFill>
                            <a:schemeClr val="tx1"/>
                          </a:solidFill>
                        </a:rPr>
                        <a:t>ppt</a:t>
                      </a:r>
                      <a:r>
                        <a:rPr lang="zh-CN" altLang="en-US" sz="1600" dirty="0">
                          <a:solidFill>
                            <a:schemeClr val="tx1"/>
                          </a:solidFill>
                        </a:rPr>
                        <a:t>和</a:t>
                      </a:r>
                      <a:r>
                        <a:rPr lang="en-US" altLang="zh-CN" sz="1600" dirty="0">
                          <a:solidFill>
                            <a:schemeClr val="tx1"/>
                          </a:solidFill>
                        </a:rPr>
                        <a:t>word</a:t>
                      </a:r>
                      <a:r>
                        <a:rPr lang="zh-CN" altLang="en-US" sz="1600" dirty="0">
                          <a:solidFill>
                            <a:schemeClr val="tx1"/>
                          </a:solidFill>
                        </a:rPr>
                        <a:t>文档，课后完善提交第二版</a:t>
                      </a:r>
                      <a:r>
                        <a:rPr lang="en-US" altLang="zh-CN" sz="1600" dirty="0">
                          <a:solidFill>
                            <a:schemeClr val="tx1"/>
                          </a:solidFill>
                        </a:rPr>
                        <a:t>: </a:t>
                      </a:r>
                      <a:r>
                        <a:rPr lang="zh-CN" altLang="en-US" sz="1600" dirty="0">
                          <a:solidFill>
                            <a:schemeClr val="tx1"/>
                          </a:solidFill>
                        </a:rPr>
                        <a:t>课代表收齐</a:t>
                      </a:r>
                      <a:r>
                        <a:rPr lang="en-US" altLang="zh-CN" sz="1600" dirty="0" err="1">
                          <a:solidFill>
                            <a:schemeClr val="tx1"/>
                          </a:solidFill>
                        </a:rPr>
                        <a:t>email:jqi@uestc.edu.cn</a:t>
                      </a:r>
                      <a:r>
                        <a:rPr lang="zh-CN" altLang="en-US" sz="1600" dirty="0">
                          <a:solidFill>
                            <a:schemeClr val="tx1"/>
                          </a:solidFill>
                        </a:rPr>
                        <a:t>，写学期总结</a:t>
                      </a:r>
                      <a:r>
                        <a:rPr lang="en-US" altLang="zh-CN" sz="1600" dirty="0">
                          <a:solidFill>
                            <a:schemeClr val="tx1"/>
                          </a:solidFill>
                        </a:rPr>
                        <a:t>ppt: 1.</a:t>
                      </a:r>
                      <a:r>
                        <a:rPr lang="zh-CN" altLang="en-US" sz="1600" dirty="0">
                          <a:solidFill>
                            <a:schemeClr val="tx1"/>
                          </a:solidFill>
                        </a:rPr>
                        <a:t> 时间，地点，人物，用什么东西做了什么事，包括综述和专利附件；</a:t>
                      </a:r>
                      <a:r>
                        <a:rPr lang="en-US" altLang="zh-CN" sz="1600" dirty="0">
                          <a:solidFill>
                            <a:schemeClr val="tx1"/>
                          </a:solidFill>
                        </a:rPr>
                        <a:t>2.</a:t>
                      </a:r>
                      <a:r>
                        <a:rPr lang="zh-CN" altLang="en-US" sz="1600" dirty="0">
                          <a:solidFill>
                            <a:schemeClr val="tx1"/>
                          </a:solidFill>
                        </a:rPr>
                        <a:t> 学到了什么，失去了什么，个人感想和意见，附上集体合照）</a:t>
                      </a:r>
                      <a:endParaRPr lang="zh-CN" altLang="en-US" sz="1600" dirty="0">
                        <a:solidFill>
                          <a:schemeClr val="tx1"/>
                        </a:solidFill>
                        <a:sym typeface="+mn-ea"/>
                      </a:endParaRP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7"/>
                  </a:ext>
                </a:extLst>
              </a:tr>
              <a:tr h="489127">
                <a:tc>
                  <a:txBody>
                    <a:bodyPr/>
                    <a:lstStyle/>
                    <a:p>
                      <a:pPr>
                        <a:buNone/>
                      </a:pPr>
                      <a:r>
                        <a:rPr lang="en-US" altLang="zh-CN" sz="2400" dirty="0">
                          <a:solidFill>
                            <a:srgbClr val="7030A0"/>
                          </a:solidFill>
                        </a:rPr>
                        <a:t>9</a:t>
                      </a:r>
                    </a:p>
                  </a:txBody>
                  <a:tcPr/>
                </a:tc>
                <a:tc>
                  <a:txBody>
                    <a:bodyPr/>
                    <a:lstStyle/>
                    <a:p>
                      <a:pPr>
                        <a:buNone/>
                      </a:pPr>
                      <a:r>
                        <a:rPr lang="en-US" altLang="zh-CN" sz="2000" dirty="0">
                          <a:solidFill>
                            <a:srgbClr val="0000FF"/>
                          </a:solidFill>
                          <a:sym typeface="+mn-ea"/>
                        </a:rPr>
                        <a:t>2023-04-21</a:t>
                      </a:r>
                    </a:p>
                  </a:txBody>
                  <a:tcPr/>
                </a:tc>
                <a:tc>
                  <a:txBody>
                    <a:bodyPr/>
                    <a:lstStyle/>
                    <a:p>
                      <a:pPr>
                        <a:buNone/>
                      </a:pPr>
                      <a:r>
                        <a:rPr lang="zh-CN" altLang="en-US" sz="1600" dirty="0">
                          <a:solidFill>
                            <a:schemeClr val="tx1"/>
                          </a:solidFill>
                        </a:rPr>
                        <a:t>学期总结</a:t>
                      </a:r>
                      <a:r>
                        <a:rPr lang="en-US" altLang="zh-CN" sz="1600" dirty="0">
                          <a:solidFill>
                            <a:schemeClr val="tx1"/>
                          </a:solidFill>
                        </a:rPr>
                        <a:t>ppt</a:t>
                      </a:r>
                      <a:r>
                        <a:rPr lang="zh-CN" altLang="en-US" sz="1600" dirty="0">
                          <a:solidFill>
                            <a:schemeClr val="tx1"/>
                          </a:solidFill>
                        </a:rPr>
                        <a:t>展示讨论</a:t>
                      </a:r>
                      <a:endParaRPr lang="zh-CN" altLang="en-US" sz="1600" dirty="0">
                        <a:solidFill>
                          <a:schemeClr val="tx1"/>
                        </a:solidFill>
                        <a:sym typeface="+mn-ea"/>
                      </a:endParaRPr>
                    </a:p>
                  </a:txBody>
                  <a:tcPr/>
                </a:tc>
                <a:tc>
                  <a:txBody>
                    <a:bodyPr/>
                    <a:lstStyle/>
                    <a:p>
                      <a:pPr>
                        <a:buNone/>
                      </a:pPr>
                      <a:r>
                        <a:rPr lang="zh-CN" altLang="en-US" sz="1600" dirty="0">
                          <a:solidFill>
                            <a:srgbClr val="7030A0"/>
                          </a:solidFill>
                        </a:rPr>
                        <a:t>品学楼A</a:t>
                      </a:r>
                      <a:r>
                        <a:rPr lang="en-US" altLang="zh-CN" sz="1600" dirty="0">
                          <a:solidFill>
                            <a:srgbClr val="0000FF"/>
                          </a:solidFill>
                        </a:rPr>
                        <a:t>110</a:t>
                      </a:r>
                      <a:endParaRPr lang="zh-CN" altLang="en-US" sz="1600" dirty="0">
                        <a:solidFill>
                          <a:srgbClr val="7030A0"/>
                        </a:solidFill>
                      </a:endParaRPr>
                    </a:p>
                  </a:txBody>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40</a:t>
            </a:fld>
            <a:endParaRPr lang="en-US" altLang="zh-CN"/>
          </a:p>
        </p:txBody>
      </p:sp>
      <p:sp>
        <p:nvSpPr>
          <p:cNvPr id="24" name="文本框 23"/>
          <p:cNvSpPr txBox="1"/>
          <p:nvPr/>
        </p:nvSpPr>
        <p:spPr>
          <a:xfrm>
            <a:off x="1115616" y="1715007"/>
            <a:ext cx="3591878" cy="553998"/>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000" b="1" dirty="0">
                <a:ln w="22225">
                  <a:noFill/>
                  <a:prstDash val="solid"/>
                </a:ln>
                <a:solidFill>
                  <a:srgbClr val="002060"/>
                </a:solidFill>
                <a:latin typeface="华文楷体" panose="02010600040101010101" pitchFamily="2" charset="-122"/>
                <a:ea typeface="华文楷体" panose="02010600040101010101" pitchFamily="2" charset="-122"/>
                <a:sym typeface="+mn-ea"/>
              </a:rPr>
              <a:t>专利的特征：</a:t>
            </a:r>
          </a:p>
        </p:txBody>
      </p:sp>
      <p:grpSp>
        <p:nvGrpSpPr>
          <p:cNvPr id="25" name="组合 24"/>
          <p:cNvGrpSpPr/>
          <p:nvPr/>
        </p:nvGrpSpPr>
        <p:grpSpPr>
          <a:xfrm>
            <a:off x="1326963" y="2439919"/>
            <a:ext cx="7637525" cy="3775710"/>
            <a:chOff x="984" y="2005"/>
            <a:chExt cx="15432" cy="7928"/>
          </a:xfrm>
        </p:grpSpPr>
        <p:sp>
          <p:nvSpPr>
            <p:cNvPr id="26" name="TextBox 21"/>
            <p:cNvSpPr txBox="1">
              <a:spLocks noChangeArrowheads="1"/>
            </p:cNvSpPr>
            <p:nvPr/>
          </p:nvSpPr>
          <p:spPr bwMode="auto">
            <a:xfrm>
              <a:off x="2840" y="2823"/>
              <a:ext cx="630" cy="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825">
                <a:solidFill>
                  <a:srgbClr val="002060"/>
                </a:solidFill>
                <a:latin typeface="华文楷体" panose="02010600040101010101" pitchFamily="2" charset="-122"/>
                <a:ea typeface="华文楷体" panose="02010600040101010101" pitchFamily="2" charset="-122"/>
              </a:endParaRPr>
            </a:p>
          </p:txBody>
        </p:sp>
        <p:sp>
          <p:nvSpPr>
            <p:cNvPr id="27" name="矩形 4"/>
            <p:cNvSpPr>
              <a:spLocks noChangeArrowheads="1"/>
            </p:cNvSpPr>
            <p:nvPr/>
          </p:nvSpPr>
          <p:spPr bwMode="auto">
            <a:xfrm>
              <a:off x="1222" y="2005"/>
              <a:ext cx="14886" cy="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a:solidFill>
                    <a:srgbClr val="002060"/>
                  </a:solidFill>
                  <a:latin typeface="华文楷体" panose="02010600040101010101" pitchFamily="2" charset="-122"/>
                  <a:ea typeface="华文楷体" panose="02010600040101010101" pitchFamily="2" charset="-122"/>
                </a:rPr>
                <a:t>1</a:t>
              </a:r>
              <a:r>
                <a:rPr lang="zh-CN" altLang="en-US" sz="2400" b="1" dirty="0">
                  <a:solidFill>
                    <a:srgbClr val="002060"/>
                  </a:solidFill>
                  <a:latin typeface="华文楷体" panose="02010600040101010101" pitchFamily="2" charset="-122"/>
                  <a:ea typeface="华文楷体" panose="02010600040101010101" pitchFamily="2" charset="-122"/>
                </a:rPr>
                <a:t>、独占性：拥有专利可以独占市场。若无专利权人的允许，任何人不得以生产经营为目的制造、使用、销售、许诺销售、进口该专利产品或依照其专利方法生产该产品。</a:t>
              </a:r>
            </a:p>
          </p:txBody>
        </p:sp>
        <p:sp>
          <p:nvSpPr>
            <p:cNvPr id="28" name="矩形 4"/>
            <p:cNvSpPr>
              <a:spLocks noChangeArrowheads="1"/>
            </p:cNvSpPr>
            <p:nvPr/>
          </p:nvSpPr>
          <p:spPr bwMode="auto">
            <a:xfrm>
              <a:off x="984" y="5111"/>
              <a:ext cx="15432" cy="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a:solidFill>
                    <a:srgbClr val="002060"/>
                  </a:solidFill>
                  <a:latin typeface="华文楷体" panose="02010600040101010101" pitchFamily="2" charset="-122"/>
                  <a:ea typeface="华文楷体" panose="02010600040101010101" pitchFamily="2" charset="-122"/>
                </a:rPr>
                <a:t>2</a:t>
              </a:r>
              <a:r>
                <a:rPr lang="zh-CN" altLang="en-US" sz="2400" b="1" dirty="0">
                  <a:solidFill>
                    <a:srgbClr val="002060"/>
                  </a:solidFill>
                  <a:latin typeface="华文楷体" panose="02010600040101010101" pitchFamily="2" charset="-122"/>
                  <a:ea typeface="华文楷体" panose="02010600040101010101" pitchFamily="2" charset="-122"/>
                </a:rPr>
                <a:t>、时间性：发明成果仅在专利保护期内受法律保护。失效专利包括期限届满或专利权放弃、不交年费而中途丧失，任何人均可无偿使用。</a:t>
              </a:r>
            </a:p>
          </p:txBody>
        </p:sp>
        <p:sp>
          <p:nvSpPr>
            <p:cNvPr id="29" name="矩形 4"/>
            <p:cNvSpPr>
              <a:spLocks noChangeArrowheads="1"/>
            </p:cNvSpPr>
            <p:nvPr/>
          </p:nvSpPr>
          <p:spPr bwMode="auto">
            <a:xfrm>
              <a:off x="984" y="7645"/>
              <a:ext cx="14886" cy="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a:solidFill>
                    <a:srgbClr val="002060"/>
                  </a:solidFill>
                  <a:latin typeface="华文楷体" panose="02010600040101010101" pitchFamily="2" charset="-122"/>
                  <a:ea typeface="华文楷体" panose="02010600040101010101" pitchFamily="2" charset="-122"/>
                </a:rPr>
                <a:t>3</a:t>
              </a:r>
              <a:r>
                <a:rPr lang="zh-CN" altLang="en-US" sz="2400" b="1" dirty="0">
                  <a:solidFill>
                    <a:srgbClr val="002060"/>
                  </a:solidFill>
                  <a:latin typeface="华文楷体" panose="02010600040101010101" pitchFamily="2" charset="-122"/>
                  <a:ea typeface="华文楷体" panose="02010600040101010101" pitchFamily="2" charset="-122"/>
                </a:rPr>
                <a:t>、地域性：一项发明在某国获得专利，则受该国法律保护。外国专利在中国不受保护，同样，中国专利在外国也不受保护。</a:t>
              </a:r>
            </a:p>
          </p:txBody>
        </p:sp>
      </p:grpSp>
      <p:sp>
        <p:nvSpPr>
          <p:cNvPr id="30" name="Rectangle 2"/>
          <p:cNvSpPr txBox="1">
            <a:spLocks noChangeArrowheads="1"/>
          </p:cNvSpPr>
          <p:nvPr/>
        </p:nvSpPr>
        <p:spPr bwMode="auto">
          <a:xfrm>
            <a:off x="899592" y="16850"/>
            <a:ext cx="79438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defRPr/>
            </a:pPr>
            <a:r>
              <a:rPr lang="zh-CN" altLang="en-US" sz="4800" b="1" kern="0" dirty="0">
                <a:solidFill>
                  <a:srgbClr val="0000FF"/>
                </a:solidFill>
                <a:effectLst>
                  <a:outerShdw blurRad="38100" dist="38100" dir="2700000" algn="tl">
                    <a:srgbClr val="000000"/>
                  </a:outerShdw>
                </a:effectLst>
                <a:latin typeface="宋体" panose="02010600030101010101" pitchFamily="2" charset="-122"/>
              </a:rPr>
              <a:t>第</a:t>
            </a:r>
            <a:r>
              <a:rPr lang="zh-CN" altLang="en-US" sz="4800" b="1" dirty="0">
                <a:solidFill>
                  <a:srgbClr val="0000FF"/>
                </a:solidFill>
                <a:effectLst>
                  <a:outerShdw blurRad="38100" dist="38100" dir="2700000" algn="tl">
                    <a:srgbClr val="000000"/>
                  </a:outerShdw>
                </a:effectLst>
                <a:latin typeface="宋体" panose="02010600030101010101" pitchFamily="2" charset="-122"/>
              </a:rPr>
              <a:t>五</a:t>
            </a:r>
            <a:r>
              <a:rPr lang="zh-CN" altLang="en-US" sz="4800" b="1" kern="0" dirty="0">
                <a:solidFill>
                  <a:srgbClr val="0000FF"/>
                </a:solidFill>
                <a:effectLst>
                  <a:outerShdw blurRad="38100" dist="38100" dir="2700000" algn="tl">
                    <a:srgbClr val="000000"/>
                  </a:outerShdw>
                </a:effectLst>
                <a:latin typeface="宋体" panose="02010600030101010101" pitchFamily="2" charset="-122"/>
              </a:rPr>
              <a:t>章 专利写作</a:t>
            </a:r>
          </a:p>
        </p:txBody>
      </p:sp>
      <p:sp>
        <p:nvSpPr>
          <p:cNvPr id="31" name="矩形 30"/>
          <p:cNvSpPr/>
          <p:nvPr/>
        </p:nvSpPr>
        <p:spPr>
          <a:xfrm>
            <a:off x="1446359" y="952301"/>
            <a:ext cx="2261545" cy="431927"/>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502020204030204"/>
                <a:ea typeface="等线" panose="02010600030101010101" pitchFamily="2" charset="-122"/>
              </a:rPr>
              <a:t>什么是专利</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41</a:t>
            </a:fld>
            <a:endParaRPr lang="en-US" altLang="zh-CN"/>
          </a:p>
        </p:txBody>
      </p:sp>
      <p:sp>
        <p:nvSpPr>
          <p:cNvPr id="30" name="Rectangle 2"/>
          <p:cNvSpPr txBox="1">
            <a:spLocks noChangeArrowheads="1"/>
          </p:cNvSpPr>
          <p:nvPr/>
        </p:nvSpPr>
        <p:spPr bwMode="auto">
          <a:xfrm>
            <a:off x="899592" y="16850"/>
            <a:ext cx="79438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defRPr/>
            </a:pPr>
            <a:r>
              <a:rPr lang="zh-CN" altLang="en-US" sz="4800" b="1" kern="0" dirty="0">
                <a:solidFill>
                  <a:srgbClr val="0000FF"/>
                </a:solidFill>
                <a:effectLst>
                  <a:outerShdw blurRad="38100" dist="38100" dir="2700000" algn="tl">
                    <a:srgbClr val="000000"/>
                  </a:outerShdw>
                </a:effectLst>
                <a:latin typeface="宋体" panose="02010600030101010101" pitchFamily="2" charset="-122"/>
              </a:rPr>
              <a:t>第</a:t>
            </a:r>
            <a:r>
              <a:rPr lang="zh-CN" altLang="en-US" sz="4800" b="1" dirty="0">
                <a:solidFill>
                  <a:srgbClr val="0000FF"/>
                </a:solidFill>
                <a:effectLst>
                  <a:outerShdw blurRad="38100" dist="38100" dir="2700000" algn="tl">
                    <a:srgbClr val="000000"/>
                  </a:outerShdw>
                </a:effectLst>
                <a:latin typeface="宋体" panose="02010600030101010101" pitchFamily="2" charset="-122"/>
              </a:rPr>
              <a:t>五</a:t>
            </a:r>
            <a:r>
              <a:rPr lang="zh-CN" altLang="en-US" sz="4800" b="1" kern="0" dirty="0">
                <a:solidFill>
                  <a:srgbClr val="0000FF"/>
                </a:solidFill>
                <a:effectLst>
                  <a:outerShdw blurRad="38100" dist="38100" dir="2700000" algn="tl">
                    <a:srgbClr val="000000"/>
                  </a:outerShdw>
                </a:effectLst>
                <a:latin typeface="宋体" panose="02010600030101010101" pitchFamily="2" charset="-122"/>
              </a:rPr>
              <a:t>章 专利写作</a:t>
            </a:r>
          </a:p>
        </p:txBody>
      </p:sp>
      <p:sp>
        <p:nvSpPr>
          <p:cNvPr id="31" name="矩形 30"/>
          <p:cNvSpPr/>
          <p:nvPr/>
        </p:nvSpPr>
        <p:spPr>
          <a:xfrm>
            <a:off x="1446359" y="952301"/>
            <a:ext cx="2261545" cy="431927"/>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502020204030204"/>
                <a:ea typeface="等线" panose="02010600030101010101" pitchFamily="2" charset="-122"/>
              </a:rPr>
              <a:t>什么是专利</a:t>
            </a:r>
          </a:p>
        </p:txBody>
      </p:sp>
      <p:sp>
        <p:nvSpPr>
          <p:cNvPr id="11" name="文本框 10"/>
          <p:cNvSpPr txBox="1"/>
          <p:nvPr/>
        </p:nvSpPr>
        <p:spPr>
          <a:xfrm>
            <a:off x="942917" y="1595046"/>
            <a:ext cx="5067772" cy="553998"/>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000" b="1" dirty="0">
                <a:solidFill>
                  <a:srgbClr val="002060"/>
                </a:solidFill>
                <a:latin typeface="华文楷体" panose="02010600040101010101" pitchFamily="2" charset="-122"/>
                <a:ea typeface="华文楷体" panose="02010600040101010101" pitchFamily="2" charset="-122"/>
                <a:sym typeface="+mn-ea"/>
              </a:rPr>
              <a:t>授予专利权的条件：</a:t>
            </a:r>
          </a:p>
        </p:txBody>
      </p:sp>
      <p:grpSp>
        <p:nvGrpSpPr>
          <p:cNvPr id="12" name="组合 11"/>
          <p:cNvGrpSpPr/>
          <p:nvPr/>
        </p:nvGrpSpPr>
        <p:grpSpPr>
          <a:xfrm>
            <a:off x="1323349" y="2485990"/>
            <a:ext cx="7137083" cy="3463290"/>
            <a:chOff x="1222" y="2541"/>
            <a:chExt cx="14986" cy="7272"/>
          </a:xfrm>
        </p:grpSpPr>
        <p:sp>
          <p:nvSpPr>
            <p:cNvPr id="13" name="TextBox 21"/>
            <p:cNvSpPr txBox="1">
              <a:spLocks noChangeArrowheads="1"/>
            </p:cNvSpPr>
            <p:nvPr/>
          </p:nvSpPr>
          <p:spPr bwMode="auto">
            <a:xfrm>
              <a:off x="2816" y="2823"/>
              <a:ext cx="654" cy="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825">
                <a:solidFill>
                  <a:srgbClr val="002060"/>
                </a:solidFill>
                <a:latin typeface="华文楷体" panose="02010600040101010101" pitchFamily="2" charset="-122"/>
                <a:ea typeface="华文楷体" panose="02010600040101010101" pitchFamily="2" charset="-122"/>
              </a:endParaRPr>
            </a:p>
          </p:txBody>
        </p:sp>
        <p:sp>
          <p:nvSpPr>
            <p:cNvPr id="14" name="矩形 4"/>
            <p:cNvSpPr>
              <a:spLocks noChangeArrowheads="1"/>
            </p:cNvSpPr>
            <p:nvPr/>
          </p:nvSpPr>
          <p:spPr bwMode="auto">
            <a:xfrm>
              <a:off x="1222" y="2541"/>
              <a:ext cx="14886"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a:solidFill>
                    <a:srgbClr val="002060"/>
                  </a:solidFill>
                  <a:latin typeface="华文楷体" panose="02010600040101010101" pitchFamily="2" charset="-122"/>
                  <a:ea typeface="华文楷体" panose="02010600040101010101" pitchFamily="2" charset="-122"/>
                </a:rPr>
                <a:t>1</a:t>
              </a:r>
              <a:r>
                <a:rPr lang="zh-CN" altLang="en-US" sz="2400" b="1" dirty="0">
                  <a:solidFill>
                    <a:srgbClr val="002060"/>
                  </a:solidFill>
                  <a:latin typeface="华文楷体" panose="02010600040101010101" pitchFamily="2" charset="-122"/>
                  <a:ea typeface="华文楷体" panose="02010600040101010101" pitchFamily="2" charset="-122"/>
                </a:rPr>
                <a:t>、新颖性：以前从未公开过，也没有相同的技术方案刊登在出版物上或者已被他人申请专利。</a:t>
              </a:r>
            </a:p>
          </p:txBody>
        </p:sp>
        <p:sp>
          <p:nvSpPr>
            <p:cNvPr id="15" name="矩形 4"/>
            <p:cNvSpPr>
              <a:spLocks noChangeArrowheads="1"/>
            </p:cNvSpPr>
            <p:nvPr/>
          </p:nvSpPr>
          <p:spPr bwMode="auto">
            <a:xfrm>
              <a:off x="1322" y="5200"/>
              <a:ext cx="14886"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a:solidFill>
                    <a:srgbClr val="002060"/>
                  </a:solidFill>
                  <a:latin typeface="华文楷体" panose="02010600040101010101" pitchFamily="2" charset="-122"/>
                  <a:ea typeface="华文楷体" panose="02010600040101010101" pitchFamily="2" charset="-122"/>
                </a:rPr>
                <a:t>2</a:t>
              </a:r>
              <a:r>
                <a:rPr lang="zh-CN" altLang="en-US" sz="2400" b="1" dirty="0">
                  <a:solidFill>
                    <a:srgbClr val="002060"/>
                  </a:solidFill>
                  <a:latin typeface="华文楷体" panose="02010600040101010101" pitchFamily="2" charset="-122"/>
                  <a:ea typeface="华文楷体" panose="02010600040101010101" pitchFamily="2" charset="-122"/>
                </a:rPr>
                <a:t>、创造性：付出了创造性劳动，发明具有实质性特点，优于同类传统技术。</a:t>
              </a:r>
            </a:p>
          </p:txBody>
        </p:sp>
        <p:sp>
          <p:nvSpPr>
            <p:cNvPr id="16" name="矩形 4"/>
            <p:cNvSpPr>
              <a:spLocks noChangeArrowheads="1"/>
            </p:cNvSpPr>
            <p:nvPr/>
          </p:nvSpPr>
          <p:spPr bwMode="auto">
            <a:xfrm>
              <a:off x="1267" y="7577"/>
              <a:ext cx="14886" cy="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a:solidFill>
                    <a:srgbClr val="002060"/>
                  </a:solidFill>
                  <a:latin typeface="华文楷体" panose="02010600040101010101" pitchFamily="2" charset="-122"/>
                  <a:ea typeface="华文楷体" panose="02010600040101010101" pitchFamily="2" charset="-122"/>
                </a:rPr>
                <a:t>3</a:t>
              </a:r>
              <a:r>
                <a:rPr lang="zh-CN" altLang="en-US" sz="2400" b="1" dirty="0">
                  <a:solidFill>
                    <a:srgbClr val="002060"/>
                  </a:solidFill>
                  <a:latin typeface="华文楷体" panose="02010600040101010101" pitchFamily="2" charset="-122"/>
                  <a:ea typeface="华文楷体" panose="02010600040101010101" pitchFamily="2" charset="-122"/>
                </a:rPr>
                <a:t>、实用性：比原有技术效果好，且可用工业方法进行生产，具有实用性。</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42</a:t>
            </a:fld>
            <a:endParaRPr lang="en-US" altLang="zh-CN"/>
          </a:p>
        </p:txBody>
      </p:sp>
      <p:sp>
        <p:nvSpPr>
          <p:cNvPr id="30" name="Rectangle 2"/>
          <p:cNvSpPr txBox="1">
            <a:spLocks noChangeArrowheads="1"/>
          </p:cNvSpPr>
          <p:nvPr/>
        </p:nvSpPr>
        <p:spPr bwMode="auto">
          <a:xfrm>
            <a:off x="899592" y="16850"/>
            <a:ext cx="79438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defRPr/>
            </a:pPr>
            <a:r>
              <a:rPr lang="zh-CN" altLang="en-US" sz="4800" b="1" kern="0" dirty="0">
                <a:solidFill>
                  <a:srgbClr val="0000FF"/>
                </a:solidFill>
                <a:effectLst>
                  <a:outerShdw blurRad="38100" dist="38100" dir="2700000" algn="tl">
                    <a:srgbClr val="000000"/>
                  </a:outerShdw>
                </a:effectLst>
                <a:latin typeface="宋体" panose="02010600030101010101" pitchFamily="2" charset="-122"/>
              </a:rPr>
              <a:t>第</a:t>
            </a:r>
            <a:r>
              <a:rPr lang="zh-CN" altLang="en-US" sz="4800" b="1" dirty="0">
                <a:solidFill>
                  <a:srgbClr val="0000FF"/>
                </a:solidFill>
                <a:effectLst>
                  <a:outerShdw blurRad="38100" dist="38100" dir="2700000" algn="tl">
                    <a:srgbClr val="000000"/>
                  </a:outerShdw>
                </a:effectLst>
                <a:latin typeface="宋体" panose="02010600030101010101" pitchFamily="2" charset="-122"/>
              </a:rPr>
              <a:t>五</a:t>
            </a:r>
            <a:r>
              <a:rPr lang="zh-CN" altLang="en-US" sz="4800" b="1" kern="0" dirty="0">
                <a:solidFill>
                  <a:srgbClr val="0000FF"/>
                </a:solidFill>
                <a:effectLst>
                  <a:outerShdw blurRad="38100" dist="38100" dir="2700000" algn="tl">
                    <a:srgbClr val="000000"/>
                  </a:outerShdw>
                </a:effectLst>
                <a:latin typeface="宋体" panose="02010600030101010101" pitchFamily="2" charset="-122"/>
              </a:rPr>
              <a:t>章 专利写作</a:t>
            </a:r>
          </a:p>
        </p:txBody>
      </p:sp>
      <p:sp>
        <p:nvSpPr>
          <p:cNvPr id="17" name="矩形 4"/>
          <p:cNvSpPr>
            <a:spLocks noChangeArrowheads="1"/>
          </p:cNvSpPr>
          <p:nvPr/>
        </p:nvSpPr>
        <p:spPr bwMode="auto">
          <a:xfrm>
            <a:off x="1053130" y="2266373"/>
            <a:ext cx="79438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buNone/>
            </a:pPr>
            <a:r>
              <a:rPr lang="zh-CN" altLang="en-US" sz="2400" b="1" dirty="0">
                <a:solidFill>
                  <a:srgbClr val="002060"/>
                </a:solidFill>
                <a:latin typeface="华文楷体" panose="02010600040101010101" pitchFamily="2" charset="-122"/>
                <a:ea typeface="华文楷体" panose="02010600040101010101" pitchFamily="2" charset="-122"/>
              </a:rPr>
              <a:t>我国专利审批采用先申请原则，因此申请人应及时将其发明申请专利，以防他人抢先申请。由于授予专利的条件要求必须有新颖性，而发表论文、参加展览等都会因技术公开而丧失新颖性。因此当发明人有了技术成果后应首先申请专利，再发表论文，以免因发表论文公开技术导致不能申请专利。</a:t>
            </a:r>
          </a:p>
        </p:txBody>
      </p:sp>
      <p:sp>
        <p:nvSpPr>
          <p:cNvPr id="18" name="文本框 17"/>
          <p:cNvSpPr txBox="1"/>
          <p:nvPr/>
        </p:nvSpPr>
        <p:spPr>
          <a:xfrm>
            <a:off x="1043608" y="1412776"/>
            <a:ext cx="5448300" cy="58477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b="1" dirty="0">
                <a:solidFill>
                  <a:srgbClr val="002060"/>
                </a:solidFill>
                <a:latin typeface="华文楷体" panose="02010600040101010101" pitchFamily="2" charset="-122"/>
                <a:ea typeface="华文楷体" panose="02010600040101010101" pitchFamily="2" charset="-122"/>
              </a:rPr>
              <a:t>先写专利？先发论文？</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43</a:t>
            </a:fld>
            <a:endParaRPr lang="en-US" altLang="zh-CN"/>
          </a:p>
        </p:txBody>
      </p:sp>
      <p:sp>
        <p:nvSpPr>
          <p:cNvPr id="30" name="Rectangle 2"/>
          <p:cNvSpPr txBox="1">
            <a:spLocks noChangeArrowheads="1"/>
          </p:cNvSpPr>
          <p:nvPr/>
        </p:nvSpPr>
        <p:spPr bwMode="auto">
          <a:xfrm>
            <a:off x="899592" y="16850"/>
            <a:ext cx="79438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eaLnBrk="1" hangingPunct="1">
              <a:defRPr/>
            </a:pPr>
            <a:r>
              <a:rPr lang="zh-CN" altLang="en-US" sz="4800" b="1" kern="0" dirty="0">
                <a:solidFill>
                  <a:srgbClr val="0000FF"/>
                </a:solidFill>
                <a:effectLst>
                  <a:outerShdw blurRad="38100" dist="38100" dir="2700000" algn="tl">
                    <a:srgbClr val="000000"/>
                  </a:outerShdw>
                </a:effectLst>
                <a:latin typeface="宋体" panose="02010600030101010101" pitchFamily="2" charset="-122"/>
              </a:rPr>
              <a:t>第</a:t>
            </a:r>
            <a:r>
              <a:rPr lang="zh-CN" altLang="en-US" sz="4800" b="1" dirty="0">
                <a:solidFill>
                  <a:srgbClr val="0000FF"/>
                </a:solidFill>
                <a:effectLst>
                  <a:outerShdw blurRad="38100" dist="38100" dir="2700000" algn="tl">
                    <a:srgbClr val="000000"/>
                  </a:outerShdw>
                </a:effectLst>
                <a:latin typeface="宋体" panose="02010600030101010101" pitchFamily="2" charset="-122"/>
              </a:rPr>
              <a:t>五</a:t>
            </a:r>
            <a:r>
              <a:rPr lang="zh-CN" altLang="en-US" sz="4800" b="1" kern="0" dirty="0">
                <a:solidFill>
                  <a:srgbClr val="0000FF"/>
                </a:solidFill>
                <a:effectLst>
                  <a:outerShdw blurRad="38100" dist="38100" dir="2700000" algn="tl">
                    <a:srgbClr val="000000"/>
                  </a:outerShdw>
                </a:effectLst>
                <a:latin typeface="宋体" panose="02010600030101010101" pitchFamily="2" charset="-122"/>
              </a:rPr>
              <a:t>章 专利写作</a:t>
            </a:r>
          </a:p>
        </p:txBody>
      </p:sp>
      <p:sp>
        <p:nvSpPr>
          <p:cNvPr id="6" name="Rectangle 15"/>
          <p:cNvSpPr/>
          <p:nvPr/>
        </p:nvSpPr>
        <p:spPr>
          <a:xfrm>
            <a:off x="726483" y="1052736"/>
            <a:ext cx="6167438" cy="584775"/>
          </a:xfrm>
          <a:prstGeom prst="rect">
            <a:avLst/>
          </a:prstGeom>
          <a:noFill/>
          <a:ln w="9525">
            <a:noFill/>
          </a:ln>
        </p:spPr>
        <p:txBody>
          <a:bodyPr wrap="square" anchor="t">
            <a:spAutoFit/>
          </a:bodyPr>
          <a:lstStyle/>
          <a:p>
            <a:pPr marL="342900" indent="-342900">
              <a:buFont typeface="Wingdings" panose="05000000000000000000" charset="0"/>
              <a:buChar char="l"/>
            </a:pPr>
            <a:r>
              <a:rPr lang="zh-CN" altLang="en-US" sz="3200" b="1" kern="0" dirty="0">
                <a:solidFill>
                  <a:srgbClr val="002060"/>
                </a:solidFill>
                <a:ea typeface="楷体" panose="02010609060101010101" charset="-122"/>
                <a:cs typeface="Times New Roman" panose="02020603050405020304" pitchFamily="18" charset="0"/>
                <a:sym typeface="+mn-ea"/>
              </a:rPr>
              <a:t>什么是专利申请书：</a:t>
            </a:r>
          </a:p>
        </p:txBody>
      </p:sp>
      <p:sp>
        <p:nvSpPr>
          <p:cNvPr id="7" name="文本框 6"/>
          <p:cNvSpPr txBox="1"/>
          <p:nvPr/>
        </p:nvSpPr>
        <p:spPr>
          <a:xfrm>
            <a:off x="1032081" y="1700287"/>
            <a:ext cx="8081728" cy="1200329"/>
          </a:xfrm>
          <a:prstGeom prst="rect">
            <a:avLst/>
          </a:prstGeom>
          <a:noFill/>
        </p:spPr>
        <p:txBody>
          <a:bodyPr wrap="square" rtlCol="0">
            <a:spAutoFit/>
          </a:bodyPr>
          <a:lstStyle/>
          <a:p>
            <a:pPr>
              <a:buFont typeface="Wingdings" panose="05000000000000000000" charset="0"/>
            </a:pPr>
            <a:r>
              <a:rPr lang="zh-CN" altLang="en-US" sz="2400" b="1" kern="0" dirty="0">
                <a:solidFill>
                  <a:srgbClr val="002060"/>
                </a:solidFill>
                <a:ea typeface="楷体" panose="02010609060101010101" charset="-122"/>
                <a:cs typeface="Times New Roman" panose="02020603050405020304" pitchFamily="18" charset="0"/>
                <a:sym typeface="+mn-ea"/>
              </a:rPr>
              <a:t>我国专利法规定：以书面形式申请专利的，应该向国务院专利行政部门提交申请文件。这里的</a:t>
            </a:r>
            <a:r>
              <a:rPr lang="en-US" altLang="zh-CN" sz="2400" b="1" kern="0" dirty="0">
                <a:solidFill>
                  <a:srgbClr val="002060"/>
                </a:solidFill>
                <a:ea typeface="楷体" panose="02010609060101010101" charset="-122"/>
                <a:cs typeface="Times New Roman" panose="02020603050405020304" pitchFamily="18" charset="0"/>
                <a:sym typeface="+mn-ea"/>
              </a:rPr>
              <a:t>“</a:t>
            </a:r>
            <a:r>
              <a:rPr lang="zh-CN" altLang="en-US" sz="2400" b="1" kern="0" dirty="0">
                <a:solidFill>
                  <a:srgbClr val="002060"/>
                </a:solidFill>
                <a:ea typeface="楷体" panose="02010609060101010101" charset="-122"/>
                <a:cs typeface="Times New Roman" panose="02020603050405020304" pitchFamily="18" charset="0"/>
                <a:sym typeface="+mn-ea"/>
              </a:rPr>
              <a:t>申请文件</a:t>
            </a:r>
            <a:r>
              <a:rPr lang="en-US" altLang="zh-CN" sz="2400" b="1" kern="0" dirty="0">
                <a:solidFill>
                  <a:srgbClr val="002060"/>
                </a:solidFill>
                <a:ea typeface="楷体" panose="02010609060101010101" charset="-122"/>
                <a:cs typeface="Times New Roman" panose="02020603050405020304" pitchFamily="18" charset="0"/>
                <a:sym typeface="+mn-ea"/>
              </a:rPr>
              <a:t>”</a:t>
            </a:r>
            <a:r>
              <a:rPr lang="zh-CN" altLang="en-US" sz="2400" b="1" kern="0" dirty="0">
                <a:solidFill>
                  <a:srgbClr val="002060"/>
                </a:solidFill>
                <a:ea typeface="楷体" panose="02010609060101010101" charset="-122"/>
                <a:cs typeface="Times New Roman" panose="02020603050405020304" pitchFamily="18" charset="0"/>
                <a:sym typeface="+mn-ea"/>
              </a:rPr>
              <a:t>即专利申请书。</a:t>
            </a:r>
            <a:endParaRPr lang="zh-CN" altLang="en-US" sz="2400" dirty="0">
              <a:solidFill>
                <a:srgbClr val="002060"/>
              </a:solidFill>
            </a:endParaRPr>
          </a:p>
        </p:txBody>
      </p:sp>
      <p:sp>
        <p:nvSpPr>
          <p:cNvPr id="8" name="文本框 7"/>
          <p:cNvSpPr txBox="1"/>
          <p:nvPr/>
        </p:nvSpPr>
        <p:spPr>
          <a:xfrm>
            <a:off x="966023" y="2886051"/>
            <a:ext cx="7962325" cy="830997"/>
          </a:xfrm>
          <a:prstGeom prst="rect">
            <a:avLst/>
          </a:prstGeom>
          <a:noFill/>
        </p:spPr>
        <p:txBody>
          <a:bodyPr wrap="square" rtlCol="0">
            <a:spAutoFit/>
          </a:bodyPr>
          <a:lstStyle/>
          <a:p>
            <a:pPr>
              <a:buFont typeface="Wingdings" panose="05000000000000000000" charset="0"/>
            </a:pPr>
            <a:r>
              <a:rPr lang="zh-CN" altLang="en-US" sz="2400" b="1" kern="0" dirty="0">
                <a:solidFill>
                  <a:srgbClr val="002060"/>
                </a:solidFill>
                <a:ea typeface="楷体" panose="02010609060101010101" charset="-122"/>
                <a:cs typeface="Times New Roman" panose="02020603050405020304" pitchFamily="18" charset="0"/>
                <a:sym typeface="+mn-ea"/>
              </a:rPr>
              <a:t>专利申请书是专利申请人依据专利有关法律规定，向国家专利行政部门申请专利认可和法律保护的专用文书。</a:t>
            </a:r>
            <a:endParaRPr lang="zh-CN" altLang="en-US" sz="2400" dirty="0">
              <a:solidFill>
                <a:srgbClr val="002060"/>
              </a:solidFill>
            </a:endParaRPr>
          </a:p>
        </p:txBody>
      </p:sp>
      <p:sp>
        <p:nvSpPr>
          <p:cNvPr id="9" name="Rectangle 15"/>
          <p:cNvSpPr/>
          <p:nvPr/>
        </p:nvSpPr>
        <p:spPr>
          <a:xfrm>
            <a:off x="683568" y="3793882"/>
            <a:ext cx="6167438" cy="584775"/>
          </a:xfrm>
          <a:prstGeom prst="rect">
            <a:avLst/>
          </a:prstGeom>
          <a:noFill/>
          <a:ln w="9525">
            <a:noFill/>
          </a:ln>
        </p:spPr>
        <p:txBody>
          <a:bodyPr wrap="square" anchor="t">
            <a:spAutoFit/>
          </a:bodyPr>
          <a:lstStyle/>
          <a:p>
            <a:pPr marL="342900" indent="-342900">
              <a:buFont typeface="Wingdings" panose="05000000000000000000" charset="0"/>
              <a:buChar char="l"/>
            </a:pPr>
            <a:r>
              <a:rPr lang="zh-CN" altLang="en-US" sz="3200" b="1" kern="0" dirty="0">
                <a:solidFill>
                  <a:srgbClr val="002060"/>
                </a:solidFill>
                <a:ea typeface="楷体" panose="02010609060101010101" charset="-122"/>
                <a:cs typeface="Times New Roman" panose="02020603050405020304" pitchFamily="18" charset="0"/>
                <a:sym typeface="+mn-ea"/>
              </a:rPr>
              <a:t>专利申请书分类：</a:t>
            </a:r>
          </a:p>
        </p:txBody>
      </p:sp>
      <p:sp>
        <p:nvSpPr>
          <p:cNvPr id="10" name="文本框 9"/>
          <p:cNvSpPr txBox="1"/>
          <p:nvPr/>
        </p:nvSpPr>
        <p:spPr>
          <a:xfrm>
            <a:off x="864336" y="4522739"/>
            <a:ext cx="5965508" cy="1200329"/>
          </a:xfrm>
          <a:prstGeom prst="rect">
            <a:avLst/>
          </a:prstGeom>
          <a:noFill/>
        </p:spPr>
        <p:txBody>
          <a:bodyPr wrap="square" rtlCol="0">
            <a:spAutoFit/>
          </a:bodyPr>
          <a:lstStyle/>
          <a:p>
            <a:pPr>
              <a:buFont typeface="Wingdings" panose="05000000000000000000" charset="0"/>
            </a:pPr>
            <a:r>
              <a:rPr lang="zh-CN" altLang="en-US" sz="2400" b="1" kern="0" dirty="0">
                <a:solidFill>
                  <a:srgbClr val="002060"/>
                </a:solidFill>
                <a:ea typeface="楷体" panose="02010609060101010101" charset="-122"/>
                <a:cs typeface="Times New Roman" panose="02020603050405020304" pitchFamily="18" charset="0"/>
                <a:sym typeface="+mn-ea"/>
              </a:rPr>
              <a:t>（</a:t>
            </a:r>
            <a:r>
              <a:rPr lang="en-US" altLang="zh-CN" sz="2400" b="1" kern="0" dirty="0">
                <a:solidFill>
                  <a:srgbClr val="002060"/>
                </a:solidFill>
                <a:ea typeface="楷体" panose="02010609060101010101" charset="-122"/>
                <a:cs typeface="Times New Roman" panose="02020603050405020304" pitchFamily="18" charset="0"/>
                <a:sym typeface="+mn-ea"/>
              </a:rPr>
              <a:t>1</a:t>
            </a:r>
            <a:r>
              <a:rPr lang="zh-CN" altLang="en-US" sz="2400" b="1" kern="0" dirty="0">
                <a:solidFill>
                  <a:srgbClr val="002060"/>
                </a:solidFill>
                <a:ea typeface="楷体" panose="02010609060101010101" charset="-122"/>
                <a:cs typeface="Times New Roman" panose="02020603050405020304" pitchFamily="18" charset="0"/>
                <a:sym typeface="+mn-ea"/>
              </a:rPr>
              <a:t>）发明专利申请书</a:t>
            </a:r>
          </a:p>
          <a:p>
            <a:pPr>
              <a:buFont typeface="Wingdings" panose="05000000000000000000" charset="0"/>
            </a:pPr>
            <a:r>
              <a:rPr lang="en-US" altLang="zh-CN" sz="2400" b="1" kern="0" dirty="0">
                <a:solidFill>
                  <a:srgbClr val="002060"/>
                </a:solidFill>
                <a:ea typeface="楷体" panose="02010609060101010101" charset="-122"/>
                <a:cs typeface="Times New Roman" panose="02020603050405020304" pitchFamily="18" charset="0"/>
              </a:rPr>
              <a:t>（2）</a:t>
            </a:r>
            <a:r>
              <a:rPr lang="zh-CN" altLang="en-US" sz="2400" b="1" kern="0" dirty="0">
                <a:solidFill>
                  <a:srgbClr val="002060"/>
                </a:solidFill>
                <a:ea typeface="楷体" panose="02010609060101010101" charset="-122"/>
                <a:cs typeface="Times New Roman" panose="02020603050405020304" pitchFamily="18" charset="0"/>
              </a:rPr>
              <a:t>实用新型专利申请书</a:t>
            </a:r>
          </a:p>
          <a:p>
            <a:pPr>
              <a:buFont typeface="Wingdings" panose="05000000000000000000" charset="0"/>
            </a:pPr>
            <a:r>
              <a:rPr lang="zh-CN" altLang="en-US" sz="2400" b="1" kern="0" dirty="0">
                <a:solidFill>
                  <a:srgbClr val="002060"/>
                </a:solidFill>
                <a:ea typeface="楷体" panose="02010609060101010101" charset="-122"/>
                <a:cs typeface="Times New Roman" panose="02020603050405020304" pitchFamily="18" charset="0"/>
              </a:rPr>
              <a:t>（</a:t>
            </a:r>
            <a:r>
              <a:rPr lang="en-US" altLang="zh-CN" sz="2400" b="1" kern="0" dirty="0">
                <a:solidFill>
                  <a:srgbClr val="002060"/>
                </a:solidFill>
                <a:ea typeface="楷体" panose="02010609060101010101" charset="-122"/>
                <a:cs typeface="Times New Roman" panose="02020603050405020304" pitchFamily="18" charset="0"/>
              </a:rPr>
              <a:t>3</a:t>
            </a:r>
            <a:r>
              <a:rPr lang="zh-CN" altLang="en-US" sz="2400" b="1" kern="0" dirty="0">
                <a:solidFill>
                  <a:srgbClr val="002060"/>
                </a:solidFill>
                <a:ea typeface="楷体" panose="02010609060101010101" charset="-122"/>
                <a:cs typeface="Times New Roman" panose="02020603050405020304" pitchFamily="18" charset="0"/>
              </a:rPr>
              <a:t>）外观设计申请书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000" fill="hold">
                                          <p:stCondLst>
                                            <p:cond delay="0"/>
                                          </p:stCondLst>
                                        </p:cTn>
                                        <p:tgtEl>
                                          <p:spTgt spid="7"/>
                                        </p:tgtEl>
                                        <p:attrNameLst>
                                          <p:attrName>style.visibility</p:attrName>
                                        </p:attrNameLst>
                                      </p:cBhvr>
                                      <p:to>
                                        <p:strVal val="visible"/>
                                      </p:to>
                                    </p:set>
                                    <p:animEffect transition="in" filter="box(in)">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000" fill="hold">
                                          <p:stCondLst>
                                            <p:cond delay="0"/>
                                          </p:stCondLst>
                                        </p:cTn>
                                        <p:tgtEl>
                                          <p:spTgt spid="8"/>
                                        </p:tgtEl>
                                        <p:attrNameLst>
                                          <p:attrName>style.visibility</p:attrName>
                                        </p:attrNameLst>
                                      </p:cBhvr>
                                      <p:to>
                                        <p:strVal val="visible"/>
                                      </p:to>
                                    </p:set>
                                    <p:animEffect transition="in" filter="box(in)">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500"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000" fill="hold">
                                          <p:stCondLst>
                                            <p:cond delay="0"/>
                                          </p:stCondLst>
                                        </p:cTn>
                                        <p:tgtEl>
                                          <p:spTgt spid="10"/>
                                        </p:tgtEl>
                                        <p:attrNameLst>
                                          <p:attrName>style.visibility</p:attrName>
                                        </p:attrNameLst>
                                      </p:cBhvr>
                                      <p:to>
                                        <p:strVal val="visible"/>
                                      </p:to>
                                    </p:set>
                                    <p:animEffect transition="in" filter="box(in)">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9A5FE1F-EB54-4B34-BF31-A173F15D18D0}" type="slidenum">
              <a:rPr kumimoji="0" lang="en-US" altLang="zh-CN" sz="2000" smtClean="0"/>
              <a:t>44</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10" name="文本框 9"/>
          <p:cNvSpPr txBox="1"/>
          <p:nvPr/>
        </p:nvSpPr>
        <p:spPr>
          <a:xfrm>
            <a:off x="900113" y="1341438"/>
            <a:ext cx="7953375" cy="830262"/>
          </a:xfrm>
          <a:prstGeom prst="rect">
            <a:avLst/>
          </a:prstGeom>
          <a:noFill/>
        </p:spPr>
        <p:txBody>
          <a:bodyPr>
            <a:spAutoFit/>
          </a:bodyPr>
          <a:lstStyle/>
          <a:p>
            <a:pPr eaLnBrk="1" fontAlgn="auto" hangingPunct="1">
              <a:spcBef>
                <a:spcPts val="0"/>
              </a:spcBef>
              <a:spcAft>
                <a:spcPts val="0"/>
              </a:spcAft>
              <a:buFont typeface="Wingdings" panose="05000000000000000000" charset="0"/>
              <a:buNone/>
              <a:defRPr/>
            </a:pPr>
            <a:r>
              <a:rPr kumimoji="0" lang="zh-CN" altLang="en-US" sz="2400" b="1" kern="0" dirty="0">
                <a:solidFill>
                  <a:srgbClr val="002060"/>
                </a:solidFill>
                <a:ea typeface="楷体" panose="02010609060101010101" charset="-122"/>
                <a:cs typeface="Times New Roman" panose="02020603050405020304" pitchFamily="18" charset="0"/>
                <a:sym typeface="+mn-ea"/>
              </a:rPr>
              <a:t>（</a:t>
            </a:r>
            <a:r>
              <a:rPr kumimoji="0" lang="en-US" altLang="zh-CN" sz="2400" b="1" kern="0" dirty="0">
                <a:solidFill>
                  <a:srgbClr val="002060"/>
                </a:solidFill>
                <a:ea typeface="楷体" panose="02010609060101010101" charset="-122"/>
                <a:cs typeface="Times New Roman" panose="02020603050405020304" pitchFamily="18" charset="0"/>
                <a:sym typeface="+mn-ea"/>
              </a:rPr>
              <a:t>1</a:t>
            </a:r>
            <a:r>
              <a:rPr kumimoji="0" lang="zh-CN" altLang="en-US" sz="2400" b="1" kern="0" dirty="0">
                <a:solidFill>
                  <a:srgbClr val="002060"/>
                </a:solidFill>
                <a:ea typeface="楷体" panose="02010609060101010101" charset="-122"/>
                <a:cs typeface="Times New Roman" panose="02020603050405020304" pitchFamily="18" charset="0"/>
                <a:sym typeface="+mn-ea"/>
              </a:rPr>
              <a:t>）多样性：</a:t>
            </a:r>
          </a:p>
          <a:p>
            <a:pPr eaLnBrk="1" fontAlgn="auto" hangingPunct="1">
              <a:spcBef>
                <a:spcPts val="0"/>
              </a:spcBef>
              <a:spcAft>
                <a:spcPts val="0"/>
              </a:spcAft>
              <a:buFont typeface="Wingdings" panose="05000000000000000000" charset="0"/>
              <a:buNone/>
              <a:defRPr/>
            </a:pPr>
            <a:r>
              <a:rPr kumimoji="0" lang="zh-CN" altLang="en-US" sz="2400" b="1" kern="0" dirty="0">
                <a:solidFill>
                  <a:srgbClr val="002060"/>
                </a:solidFill>
                <a:ea typeface="楷体" panose="02010609060101010101" charset="-122"/>
                <a:cs typeface="Times New Roman" panose="02020603050405020304" pitchFamily="18" charset="0"/>
                <a:sym typeface="+mn-ea"/>
              </a:rPr>
              <a:t>申请人多样性；专利申请方式多样性。</a:t>
            </a:r>
            <a:endParaRPr kumimoji="0" lang="zh-CN" altLang="en-US" sz="2400" b="1" kern="0" dirty="0">
              <a:solidFill>
                <a:srgbClr val="002060"/>
              </a:solidFill>
            </a:endParaRPr>
          </a:p>
        </p:txBody>
      </p:sp>
      <p:sp>
        <p:nvSpPr>
          <p:cNvPr id="11" name="文本框 10"/>
          <p:cNvSpPr txBox="1"/>
          <p:nvPr/>
        </p:nvSpPr>
        <p:spPr>
          <a:xfrm>
            <a:off x="896938" y="2235200"/>
            <a:ext cx="7977187" cy="1200150"/>
          </a:xfrm>
          <a:prstGeom prst="rect">
            <a:avLst/>
          </a:prstGeom>
          <a:noFill/>
        </p:spPr>
        <p:txBody>
          <a:bodyPr>
            <a:spAutoFit/>
          </a:bodyPr>
          <a:lstStyle/>
          <a:p>
            <a:pPr eaLnBrk="1" fontAlgn="auto" hangingPunct="1">
              <a:spcBef>
                <a:spcPts val="0"/>
              </a:spcBef>
              <a:spcAft>
                <a:spcPts val="0"/>
              </a:spcAft>
              <a:buFont typeface="Wingdings" panose="05000000000000000000" charset="0"/>
              <a:buNone/>
              <a:defRPr/>
            </a:pPr>
            <a:r>
              <a:rPr kumimoji="0" lang="zh-CN" altLang="en-US" sz="2400" b="1" kern="0" dirty="0">
                <a:solidFill>
                  <a:srgbClr val="002060"/>
                </a:solidFill>
                <a:ea typeface="楷体" panose="02010609060101010101" charset="-122"/>
                <a:cs typeface="Times New Roman" panose="02020603050405020304" pitchFamily="18" charset="0"/>
                <a:sym typeface="+mn-ea"/>
              </a:rPr>
              <a:t>（2）针对性：</a:t>
            </a:r>
            <a:endParaRPr kumimoji="0" lang="zh-CN" altLang="en-US" sz="2400" b="1" kern="0" dirty="0">
              <a:solidFill>
                <a:srgbClr val="002060"/>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400" b="1" kern="0" dirty="0">
                <a:solidFill>
                  <a:srgbClr val="002060"/>
                </a:solidFill>
                <a:ea typeface="楷体" panose="02010609060101010101" charset="-122"/>
                <a:cs typeface="Times New Roman" panose="02020603050405020304" pitchFamily="18" charset="0"/>
                <a:sym typeface="+mn-ea"/>
              </a:rPr>
              <a:t>必须围绕申请认可和保护的专利来组织材料，对申请对象做出准确说明。</a:t>
            </a:r>
            <a:endParaRPr kumimoji="0" lang="zh-CN" altLang="en-US" sz="2400" kern="0" dirty="0">
              <a:solidFill>
                <a:srgbClr val="002060"/>
              </a:solidFill>
            </a:endParaRPr>
          </a:p>
        </p:txBody>
      </p:sp>
      <p:sp>
        <p:nvSpPr>
          <p:cNvPr id="12" name="文本框 11"/>
          <p:cNvSpPr txBox="1"/>
          <p:nvPr/>
        </p:nvSpPr>
        <p:spPr>
          <a:xfrm>
            <a:off x="890588" y="3575050"/>
            <a:ext cx="7989887" cy="830263"/>
          </a:xfrm>
          <a:prstGeom prst="rect">
            <a:avLst/>
          </a:prstGeom>
          <a:noFill/>
        </p:spPr>
        <p:txBody>
          <a:bodyPr>
            <a:spAutoFit/>
          </a:bodyPr>
          <a:lstStyle/>
          <a:p>
            <a:pPr eaLnBrk="1" fontAlgn="auto" hangingPunct="1">
              <a:spcBef>
                <a:spcPts val="0"/>
              </a:spcBef>
              <a:spcAft>
                <a:spcPts val="0"/>
              </a:spcAft>
              <a:buFont typeface="Wingdings" panose="05000000000000000000" charset="0"/>
              <a:buNone/>
              <a:defRPr/>
            </a:pPr>
            <a:r>
              <a:rPr kumimoji="0" lang="zh-CN" altLang="en-US" sz="2400" b="1" kern="0" dirty="0">
                <a:solidFill>
                  <a:srgbClr val="002060"/>
                </a:solidFill>
                <a:ea typeface="楷体" panose="02010609060101010101" charset="-122"/>
                <a:cs typeface="Times New Roman" panose="02020603050405020304" pitchFamily="18" charset="0"/>
                <a:sym typeface="+mn-ea"/>
              </a:rPr>
              <a:t>（</a:t>
            </a:r>
            <a:r>
              <a:rPr kumimoji="0" lang="en-US" altLang="zh-CN" sz="2400" b="1" kern="0" dirty="0">
                <a:solidFill>
                  <a:srgbClr val="002060"/>
                </a:solidFill>
                <a:ea typeface="楷体" panose="02010609060101010101" charset="-122"/>
                <a:cs typeface="Times New Roman" panose="02020603050405020304" pitchFamily="18" charset="0"/>
                <a:sym typeface="+mn-ea"/>
              </a:rPr>
              <a:t>3</a:t>
            </a:r>
            <a:r>
              <a:rPr kumimoji="0" lang="zh-CN" altLang="en-US" sz="2400" b="1" kern="0" dirty="0">
                <a:solidFill>
                  <a:srgbClr val="002060"/>
                </a:solidFill>
                <a:ea typeface="楷体" panose="02010609060101010101" charset="-122"/>
                <a:cs typeface="Times New Roman" panose="02020603050405020304" pitchFamily="18" charset="0"/>
                <a:sym typeface="+mn-ea"/>
              </a:rPr>
              <a:t>）合法性：</a:t>
            </a:r>
            <a:endParaRPr kumimoji="0" lang="zh-CN" altLang="en-US" sz="2400" b="1" kern="0" dirty="0">
              <a:solidFill>
                <a:srgbClr val="002060"/>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400" b="1" kern="0" dirty="0">
                <a:solidFill>
                  <a:srgbClr val="002060"/>
                </a:solidFill>
                <a:ea typeface="楷体" panose="02010609060101010101" charset="-122"/>
                <a:cs typeface="Times New Roman" panose="02020603050405020304" pitchFamily="18" charset="0"/>
                <a:sym typeface="+mn-ea"/>
              </a:rPr>
              <a:t>必须严格以国家相关法律法规为依据。</a:t>
            </a:r>
            <a:endParaRPr kumimoji="0" lang="zh-CN" altLang="en-US" sz="2400" kern="0" dirty="0">
              <a:solidFill>
                <a:srgbClr val="002060"/>
              </a:solidFill>
            </a:endParaRPr>
          </a:p>
        </p:txBody>
      </p:sp>
      <p:sp>
        <p:nvSpPr>
          <p:cNvPr id="13" name="文本框 12"/>
          <p:cNvSpPr txBox="1"/>
          <p:nvPr/>
        </p:nvSpPr>
        <p:spPr>
          <a:xfrm>
            <a:off x="890588" y="4467225"/>
            <a:ext cx="7935912" cy="1570038"/>
          </a:xfrm>
          <a:prstGeom prst="rect">
            <a:avLst/>
          </a:prstGeom>
          <a:noFill/>
        </p:spPr>
        <p:txBody>
          <a:bodyPr>
            <a:spAutoFit/>
          </a:bodyPr>
          <a:lstStyle/>
          <a:p>
            <a:pPr eaLnBrk="1" fontAlgn="auto" hangingPunct="1">
              <a:spcBef>
                <a:spcPts val="0"/>
              </a:spcBef>
              <a:spcAft>
                <a:spcPts val="0"/>
              </a:spcAft>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sym typeface="+mn-ea"/>
              </a:rPr>
              <a:t>（</a:t>
            </a:r>
            <a:r>
              <a:rPr kumimoji="0" lang="en-US" altLang="zh-CN" sz="2400" b="1" kern="0" dirty="0">
                <a:solidFill>
                  <a:srgbClr val="000066"/>
                </a:solidFill>
                <a:ea typeface="楷体" panose="02010609060101010101" charset="-122"/>
                <a:cs typeface="Times New Roman" panose="02020603050405020304" pitchFamily="18" charset="0"/>
                <a:sym typeface="+mn-ea"/>
              </a:rPr>
              <a:t>4</a:t>
            </a:r>
            <a:r>
              <a:rPr kumimoji="0" lang="zh-CN" altLang="en-US" sz="2400" b="1" kern="0" dirty="0">
                <a:solidFill>
                  <a:srgbClr val="000066"/>
                </a:solidFill>
                <a:ea typeface="楷体" panose="02010609060101010101" charset="-122"/>
                <a:cs typeface="Times New Roman" panose="02020603050405020304" pitchFamily="18" charset="0"/>
                <a:sym typeface="+mn-ea"/>
              </a:rPr>
              <a:t>）时效性：</a:t>
            </a:r>
            <a:endParaRPr kumimoji="0" lang="zh-CN" altLang="en-US" sz="2400" b="1" kern="0" dirty="0">
              <a:solidFill>
                <a:srgbClr val="000066"/>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sym typeface="+mn-ea"/>
              </a:rPr>
              <a:t>审批专利采用先申请先授予原则，所以有了技术成果，应尽早申请专利。</a:t>
            </a:r>
            <a:endParaRPr kumimoji="0" lang="zh-CN" altLang="en-US" sz="2400" b="1" kern="0" dirty="0">
              <a:solidFill>
                <a:srgbClr val="000000"/>
              </a:solidFill>
            </a:endParaRPr>
          </a:p>
          <a:p>
            <a:pPr eaLnBrk="1" fontAlgn="auto" hangingPunct="1">
              <a:spcBef>
                <a:spcPts val="0"/>
              </a:spcBef>
              <a:spcAft>
                <a:spcPts val="0"/>
              </a:spcAft>
              <a:defRPr/>
            </a:pPr>
            <a:endParaRPr kumimoji="0" lang="zh-CN" altLang="en-US" sz="2400" kern="0" dirty="0">
              <a:solidFill>
                <a:srgbClr val="000000"/>
              </a:solidFill>
            </a:endParaRPr>
          </a:p>
        </p:txBody>
      </p:sp>
      <p:sp>
        <p:nvSpPr>
          <p:cNvPr id="14" name="Rectangle 15"/>
          <p:cNvSpPr/>
          <p:nvPr/>
        </p:nvSpPr>
        <p:spPr>
          <a:xfrm>
            <a:off x="815975" y="858838"/>
            <a:ext cx="8223250" cy="522287"/>
          </a:xfrm>
          <a:prstGeom prst="rect">
            <a:avLst/>
          </a:prstGeom>
          <a:noFill/>
          <a:ln w="9525">
            <a:noFill/>
          </a:ln>
        </p:spPr>
        <p:txBody>
          <a:bodyPr>
            <a:spAutoFit/>
          </a:bodyPr>
          <a:lstStyle/>
          <a:p>
            <a:pPr marL="457200" indent="-457200" eaLnBrk="1" hangingPunct="1">
              <a:buFont typeface="Wingdings" panose="05000000000000000000" charset="0"/>
              <a:buChar char="l"/>
              <a:defRPr/>
            </a:pPr>
            <a:r>
              <a:rPr kumimoji="0" lang="zh-CN" altLang="en-US" sz="2800" b="1" kern="0" dirty="0">
                <a:solidFill>
                  <a:srgbClr val="002060"/>
                </a:solidFill>
                <a:ea typeface="楷体" panose="02010609060101010101" charset="-122"/>
                <a:cs typeface="Times New Roman" panose="02020603050405020304" pitchFamily="18" charset="0"/>
                <a:sym typeface="+mn-ea"/>
              </a:rPr>
              <a:t>专利申请书的特征：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000" fill="hold">
                                          <p:stCondLst>
                                            <p:cond delay="0"/>
                                          </p:stCondLst>
                                        </p:cTn>
                                        <p:tgtEl>
                                          <p:spTgt spid="10"/>
                                        </p:tgtEl>
                                        <p:attrNameLst>
                                          <p:attrName>style.visibility</p:attrName>
                                        </p:attrNameLst>
                                      </p:cBhvr>
                                      <p:to>
                                        <p:strVal val="visible"/>
                                      </p:to>
                                    </p:set>
                                    <p:animEffect transition="in" filter="box(in)">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500"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EC2630C-EF04-4AF1-BB25-CD2F9770C110}" type="slidenum">
              <a:rPr kumimoji="0" lang="en-US" altLang="zh-CN" sz="2000" smtClean="0"/>
              <a:t>45</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8" name="Rectangle 15"/>
          <p:cNvSpPr/>
          <p:nvPr/>
        </p:nvSpPr>
        <p:spPr>
          <a:xfrm>
            <a:off x="809625" y="1117600"/>
            <a:ext cx="8223250" cy="522288"/>
          </a:xfrm>
          <a:prstGeom prst="rect">
            <a:avLst/>
          </a:prstGeom>
          <a:noFill/>
          <a:ln w="9525">
            <a:noFill/>
          </a:ln>
        </p:spPr>
        <p:txBody>
          <a:bodyPr>
            <a:spAutoFit/>
          </a:bodyPr>
          <a:lstStyle/>
          <a:p>
            <a:pPr marL="457200" indent="-457200" eaLnBrk="1" hangingPunct="1">
              <a:buFont typeface="Wingdings" panose="05000000000000000000" charset="0"/>
              <a:buChar char="l"/>
              <a:defRPr/>
            </a:pPr>
            <a:r>
              <a:rPr kumimoji="0" lang="zh-CN" altLang="en-US" sz="2800" b="1" kern="0" dirty="0">
                <a:solidFill>
                  <a:srgbClr val="000066"/>
                </a:solidFill>
                <a:ea typeface="楷体" panose="02010609060101010101" charset="-122"/>
                <a:cs typeface="Times New Roman" panose="02020603050405020304" pitchFamily="18" charset="0"/>
                <a:sym typeface="+mn-ea"/>
              </a:rPr>
              <a:t>哪些客体不属于专利申请范围：</a:t>
            </a:r>
          </a:p>
        </p:txBody>
      </p:sp>
      <p:sp>
        <p:nvSpPr>
          <p:cNvPr id="14" name="文本框 13"/>
          <p:cNvSpPr txBox="1"/>
          <p:nvPr/>
        </p:nvSpPr>
        <p:spPr>
          <a:xfrm>
            <a:off x="869950" y="1700213"/>
            <a:ext cx="7954963" cy="831850"/>
          </a:xfrm>
          <a:prstGeom prst="rect">
            <a:avLst/>
          </a:prstGeom>
          <a:noFill/>
        </p:spPr>
        <p:txBody>
          <a:bodyPr>
            <a:spAutoFit/>
          </a:bodyPr>
          <a:lstStyle/>
          <a:p>
            <a:pPr eaLnBrk="1" fontAlgn="auto" hangingPunct="1">
              <a:spcBef>
                <a:spcPts val="0"/>
              </a:spcBef>
              <a:spcAft>
                <a:spcPts val="0"/>
              </a:spcAft>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sym typeface="+mn-ea"/>
              </a:rPr>
              <a:t>（</a:t>
            </a:r>
            <a:r>
              <a:rPr kumimoji="0" lang="en-US" altLang="zh-CN" sz="2400" b="1" kern="0" dirty="0">
                <a:solidFill>
                  <a:srgbClr val="000066"/>
                </a:solidFill>
                <a:ea typeface="楷体" panose="02010609060101010101" charset="-122"/>
                <a:cs typeface="Times New Roman" panose="02020603050405020304" pitchFamily="18" charset="0"/>
                <a:sym typeface="+mn-ea"/>
              </a:rPr>
              <a:t>1</a:t>
            </a:r>
            <a:r>
              <a:rPr kumimoji="0" lang="zh-CN" altLang="en-US" sz="2400" b="1" kern="0" dirty="0">
                <a:solidFill>
                  <a:srgbClr val="000066"/>
                </a:solidFill>
                <a:ea typeface="楷体" panose="02010609060101010101" charset="-122"/>
                <a:cs typeface="Times New Roman" panose="02020603050405020304" pitchFamily="18" charset="0"/>
                <a:sym typeface="+mn-ea"/>
              </a:rPr>
              <a:t>）对违反法律、社会公德或者妨害公共利益的发明创造，不授予专利权。</a:t>
            </a:r>
            <a:endParaRPr kumimoji="0" lang="zh-CN" altLang="en-US" sz="2400" b="1" kern="0">
              <a:solidFill>
                <a:srgbClr val="000000"/>
              </a:solidFill>
            </a:endParaRPr>
          </a:p>
        </p:txBody>
      </p:sp>
      <p:sp>
        <p:nvSpPr>
          <p:cNvPr id="15" name="文本框 14"/>
          <p:cNvSpPr txBox="1"/>
          <p:nvPr/>
        </p:nvSpPr>
        <p:spPr>
          <a:xfrm>
            <a:off x="869950" y="2600325"/>
            <a:ext cx="7997825" cy="3046413"/>
          </a:xfrm>
          <a:prstGeom prst="rect">
            <a:avLst/>
          </a:prstGeom>
          <a:noFill/>
        </p:spPr>
        <p:txBody>
          <a:bodyPr>
            <a:spAutoFit/>
          </a:bodyPr>
          <a:lstStyle/>
          <a:p>
            <a:pPr eaLnBrk="1" fontAlgn="auto" hangingPunct="1">
              <a:spcBef>
                <a:spcPts val="0"/>
              </a:spcBef>
              <a:spcAft>
                <a:spcPts val="0"/>
              </a:spcAft>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sym typeface="+mn-ea"/>
              </a:rPr>
              <a:t>（2）以下客体不授予专利：</a:t>
            </a:r>
            <a:endParaRPr kumimoji="0" lang="zh-CN" altLang="en-US" sz="2400" b="1" kern="0" dirty="0">
              <a:solidFill>
                <a:srgbClr val="000066"/>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sym typeface="+mn-ea"/>
              </a:rPr>
              <a:t>（</a:t>
            </a:r>
            <a:r>
              <a:rPr kumimoji="0" lang="en-US" altLang="zh-CN" sz="2400" b="1" kern="0" dirty="0">
                <a:solidFill>
                  <a:srgbClr val="000066"/>
                </a:solidFill>
                <a:ea typeface="楷体" panose="02010609060101010101" charset="-122"/>
                <a:cs typeface="Times New Roman" panose="02020603050405020304" pitchFamily="18" charset="0"/>
                <a:sym typeface="+mn-ea"/>
              </a:rPr>
              <a:t>a</a:t>
            </a:r>
            <a:r>
              <a:rPr kumimoji="0" lang="zh-CN" altLang="en-US" sz="2400" b="1" kern="0" dirty="0">
                <a:solidFill>
                  <a:srgbClr val="000066"/>
                </a:solidFill>
                <a:ea typeface="楷体" panose="02010609060101010101" charset="-122"/>
                <a:cs typeface="Times New Roman" panose="02020603050405020304" pitchFamily="18" charset="0"/>
                <a:sym typeface="+mn-ea"/>
              </a:rPr>
              <a:t>）科学发现；</a:t>
            </a:r>
            <a:endParaRPr kumimoji="0" lang="zh-CN" altLang="en-US" sz="2400" b="1" kern="0" dirty="0">
              <a:solidFill>
                <a:srgbClr val="000066"/>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en-US" altLang="zh-CN" sz="2400" b="1" kern="0" dirty="0">
                <a:solidFill>
                  <a:srgbClr val="000066"/>
                </a:solidFill>
                <a:ea typeface="楷体" panose="02010609060101010101" charset="-122"/>
                <a:cs typeface="Times New Roman" panose="02020603050405020304" pitchFamily="18" charset="0"/>
                <a:sym typeface="+mn-ea"/>
              </a:rPr>
              <a:t>（b）智力活动的规则和方法；</a:t>
            </a:r>
            <a:endParaRPr kumimoji="0" lang="en-US" altLang="zh-CN" sz="2400" b="1" kern="0" dirty="0">
              <a:solidFill>
                <a:srgbClr val="000066"/>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en-US" altLang="zh-CN" sz="2400" b="1" kern="0" dirty="0">
                <a:solidFill>
                  <a:srgbClr val="000066"/>
                </a:solidFill>
                <a:ea typeface="楷体" panose="02010609060101010101" charset="-122"/>
                <a:cs typeface="Times New Roman" panose="02020603050405020304" pitchFamily="18" charset="0"/>
                <a:sym typeface="+mn-ea"/>
              </a:rPr>
              <a:t>（c）疾病的诊断和治疗方法；</a:t>
            </a:r>
            <a:endParaRPr kumimoji="0" lang="en-US" altLang="zh-CN" sz="2400" b="1" kern="0" dirty="0">
              <a:solidFill>
                <a:srgbClr val="000066"/>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en-US" altLang="zh-CN" sz="2400" b="1" kern="0" dirty="0">
                <a:solidFill>
                  <a:srgbClr val="000066"/>
                </a:solidFill>
                <a:ea typeface="楷体" panose="02010609060101010101" charset="-122"/>
                <a:cs typeface="Times New Roman" panose="02020603050405020304" pitchFamily="18" charset="0"/>
                <a:sym typeface="+mn-ea"/>
              </a:rPr>
              <a:t>（d）动物和植物品种；</a:t>
            </a:r>
            <a:endParaRPr kumimoji="0" lang="en-US" altLang="zh-CN" sz="2400" b="1" kern="0" dirty="0">
              <a:solidFill>
                <a:srgbClr val="000066"/>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en-US" altLang="zh-CN" sz="2400" b="1" kern="0" dirty="0">
                <a:solidFill>
                  <a:srgbClr val="000066"/>
                </a:solidFill>
                <a:ea typeface="楷体" panose="02010609060101010101" charset="-122"/>
                <a:cs typeface="Times New Roman" panose="02020603050405020304" pitchFamily="18" charset="0"/>
                <a:sym typeface="+mn-ea"/>
              </a:rPr>
              <a:t>（e）用原子核变换方法获得的物质；</a:t>
            </a:r>
            <a:endParaRPr kumimoji="0" lang="en-US" altLang="zh-CN" sz="2400" b="1" kern="0" dirty="0">
              <a:solidFill>
                <a:srgbClr val="000066"/>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en-US" altLang="zh-CN" sz="2400" b="1" kern="0" dirty="0">
                <a:solidFill>
                  <a:srgbClr val="000066"/>
                </a:solidFill>
                <a:ea typeface="楷体" panose="02010609060101010101" charset="-122"/>
                <a:cs typeface="Times New Roman" panose="02020603050405020304" pitchFamily="18" charset="0"/>
                <a:sym typeface="+mn-ea"/>
              </a:rPr>
              <a:t>（f）对平面印刷品的图案、色彩或者二者的结合作出的主要起标识作用的设计；</a:t>
            </a:r>
            <a:endParaRPr kumimoji="0" lang="zh-CN" altLang="en-US" sz="2400" ker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000" fill="hold">
                                          <p:stCondLst>
                                            <p:cond delay="0"/>
                                          </p:stCondLst>
                                        </p:cTn>
                                        <p:tgtEl>
                                          <p:spTgt spid="14"/>
                                        </p:tgtEl>
                                        <p:attrNameLst>
                                          <p:attrName>style.visibility</p:attrName>
                                        </p:attrNameLst>
                                      </p:cBhvr>
                                      <p:to>
                                        <p:strVal val="visible"/>
                                      </p:to>
                                    </p:set>
                                    <p:animEffect transition="in" filter="box(in)">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094F89D-D379-4E62-9D65-0474A59B05E4}" type="slidenum">
              <a:rPr kumimoji="0" lang="en-US" altLang="zh-CN" sz="2000" smtClean="0"/>
              <a:t>46</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4" name="Rectangle 15"/>
          <p:cNvSpPr/>
          <p:nvPr/>
        </p:nvSpPr>
        <p:spPr>
          <a:xfrm>
            <a:off x="904875" y="1125538"/>
            <a:ext cx="8223250" cy="522287"/>
          </a:xfrm>
          <a:prstGeom prst="rect">
            <a:avLst/>
          </a:prstGeom>
          <a:noFill/>
          <a:ln w="9525">
            <a:noFill/>
          </a:ln>
        </p:spPr>
        <p:txBody>
          <a:bodyPr>
            <a:spAutoFit/>
          </a:bodyPr>
          <a:lstStyle/>
          <a:p>
            <a:pPr marL="457200" indent="-457200" eaLnBrk="1" hangingPunct="1">
              <a:buFont typeface="Wingdings" panose="05000000000000000000" charset="0"/>
              <a:buChar char="l"/>
              <a:defRPr/>
            </a:pPr>
            <a:r>
              <a:rPr kumimoji="0" lang="zh-CN" altLang="en-US" sz="2800" b="1" kern="0" dirty="0">
                <a:solidFill>
                  <a:srgbClr val="000066"/>
                </a:solidFill>
                <a:ea typeface="楷体" panose="02010609060101010101" charset="-122"/>
                <a:cs typeface="Times New Roman" panose="02020603050405020304" pitchFamily="18" charset="0"/>
                <a:sym typeface="+mn-ea"/>
              </a:rPr>
              <a:t>专利申请及审查流程：</a:t>
            </a:r>
          </a:p>
        </p:txBody>
      </p:sp>
      <p:sp>
        <p:nvSpPr>
          <p:cNvPr id="5" name="文本框 4"/>
          <p:cNvSpPr txBox="1"/>
          <p:nvPr/>
        </p:nvSpPr>
        <p:spPr>
          <a:xfrm>
            <a:off x="904875" y="1628775"/>
            <a:ext cx="7954963" cy="3416300"/>
          </a:xfrm>
          <a:prstGeom prst="rect">
            <a:avLst/>
          </a:prstGeom>
          <a:noFill/>
        </p:spPr>
        <p:txBody>
          <a:bodyPr>
            <a:spAutoFit/>
          </a:bodyPr>
          <a:lstStyle/>
          <a:p>
            <a:pPr eaLnBrk="1" hangingPunct="1">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sym typeface="+mn-ea"/>
              </a:rPr>
              <a:t>（</a:t>
            </a:r>
            <a:r>
              <a:rPr kumimoji="0" lang="en-US" altLang="zh-CN" sz="2400" b="1" kern="0" dirty="0">
                <a:solidFill>
                  <a:srgbClr val="000066"/>
                </a:solidFill>
                <a:ea typeface="楷体" panose="02010609060101010101" charset="-122"/>
                <a:cs typeface="Times New Roman" panose="02020603050405020304" pitchFamily="18" charset="0"/>
                <a:sym typeface="+mn-ea"/>
              </a:rPr>
              <a:t>1</a:t>
            </a:r>
            <a:r>
              <a:rPr kumimoji="0" lang="zh-CN" altLang="en-US" sz="2400" b="1" kern="0" dirty="0">
                <a:solidFill>
                  <a:srgbClr val="000066"/>
                </a:solidFill>
                <a:ea typeface="楷体" panose="02010609060101010101" charset="-122"/>
                <a:cs typeface="Times New Roman" panose="02020603050405020304" pitchFamily="18" charset="0"/>
                <a:sym typeface="+mn-ea"/>
              </a:rPr>
              <a:t>）专利申请文件的填写和撰写：</a:t>
            </a:r>
          </a:p>
          <a:p>
            <a:pPr eaLnBrk="1" hangingPunct="1">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rPr>
              <a:t>（2）专利申请的受理：</a:t>
            </a:r>
          </a:p>
          <a:p>
            <a:pPr eaLnBrk="1" hangingPunct="1">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rPr>
              <a:t>（</a:t>
            </a:r>
            <a:r>
              <a:rPr kumimoji="0" lang="en-US" altLang="zh-CN" sz="2400" b="1" kern="0" dirty="0">
                <a:solidFill>
                  <a:srgbClr val="000066"/>
                </a:solidFill>
                <a:ea typeface="楷体" panose="02010609060101010101" charset="-122"/>
                <a:cs typeface="Times New Roman" panose="02020603050405020304" pitchFamily="18" charset="0"/>
              </a:rPr>
              <a:t>3</a:t>
            </a:r>
            <a:r>
              <a:rPr kumimoji="0" lang="zh-CN" altLang="en-US" sz="2400" b="1" kern="0" dirty="0">
                <a:solidFill>
                  <a:srgbClr val="000066"/>
                </a:solidFill>
                <a:ea typeface="楷体" panose="02010609060101010101" charset="-122"/>
                <a:cs typeface="Times New Roman" panose="02020603050405020304" pitchFamily="18" charset="0"/>
              </a:rPr>
              <a:t>）申请费的缴纳：</a:t>
            </a:r>
          </a:p>
          <a:p>
            <a:pPr eaLnBrk="1" hangingPunct="1">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rPr>
              <a:t>（</a:t>
            </a:r>
            <a:r>
              <a:rPr kumimoji="0" lang="en-US" altLang="zh-CN" sz="2400" b="1" kern="0" dirty="0">
                <a:solidFill>
                  <a:srgbClr val="000066"/>
                </a:solidFill>
                <a:ea typeface="楷体" panose="02010609060101010101" charset="-122"/>
                <a:cs typeface="Times New Roman" panose="02020603050405020304" pitchFamily="18" charset="0"/>
              </a:rPr>
              <a:t>4</a:t>
            </a:r>
            <a:r>
              <a:rPr kumimoji="0" lang="zh-CN" altLang="en-US" sz="2400" b="1" kern="0" dirty="0">
                <a:solidFill>
                  <a:srgbClr val="000066"/>
                </a:solidFill>
                <a:ea typeface="楷体" panose="02010609060101010101" charset="-122"/>
                <a:cs typeface="Times New Roman" panose="02020603050405020304" pitchFamily="18" charset="0"/>
              </a:rPr>
              <a:t>）专利审批程序：</a:t>
            </a:r>
          </a:p>
          <a:p>
            <a:pPr eaLnBrk="1" hangingPunct="1">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rPr>
              <a:t>（5）对专利申请文件的主动修改和补正</a:t>
            </a:r>
          </a:p>
          <a:p>
            <a:pPr eaLnBrk="1" hangingPunct="1">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rPr>
              <a:t>（</a:t>
            </a:r>
            <a:r>
              <a:rPr kumimoji="0" lang="en-US" altLang="zh-CN" sz="2400" b="1" kern="0" dirty="0">
                <a:solidFill>
                  <a:srgbClr val="000066"/>
                </a:solidFill>
                <a:ea typeface="楷体" panose="02010609060101010101" charset="-122"/>
                <a:cs typeface="Times New Roman" panose="02020603050405020304" pitchFamily="18" charset="0"/>
              </a:rPr>
              <a:t>6</a:t>
            </a:r>
            <a:r>
              <a:rPr kumimoji="0" lang="zh-CN" altLang="en-US" sz="2400" b="1" kern="0" dirty="0">
                <a:solidFill>
                  <a:srgbClr val="000066"/>
                </a:solidFill>
                <a:ea typeface="楷体" panose="02010609060101010101" charset="-122"/>
                <a:cs typeface="Times New Roman" panose="02020603050405020304" pitchFamily="18" charset="0"/>
              </a:rPr>
              <a:t>）答复专利局的各种通知书（</a:t>
            </a:r>
            <a:r>
              <a:rPr kumimoji="0" lang="zh-CN" altLang="en-US" sz="2400" b="1" kern="0" dirty="0">
                <a:solidFill>
                  <a:srgbClr val="000066"/>
                </a:solidFill>
                <a:ea typeface="楷体" panose="02010609060101010101" charset="-122"/>
                <a:cs typeface="Times New Roman" panose="02020603050405020304" pitchFamily="18" charset="0"/>
                <a:sym typeface="+mn-ea"/>
              </a:rPr>
              <a:t>专利申请被视为撤回及其恢复）</a:t>
            </a:r>
            <a:endParaRPr kumimoji="0" lang="zh-CN" altLang="en-US" sz="2400" b="1" kern="0" dirty="0">
              <a:solidFill>
                <a:srgbClr val="000066"/>
              </a:solidFill>
              <a:ea typeface="楷体" panose="02010609060101010101" charset="-122"/>
              <a:cs typeface="Times New Roman" panose="02020603050405020304" pitchFamily="18" charset="0"/>
            </a:endParaRPr>
          </a:p>
          <a:p>
            <a:pPr eaLnBrk="1" hangingPunct="1">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rPr>
              <a:t>（</a:t>
            </a:r>
            <a:r>
              <a:rPr kumimoji="0" lang="en-US" altLang="zh-CN" sz="2400" b="1" kern="0" dirty="0">
                <a:solidFill>
                  <a:srgbClr val="000066"/>
                </a:solidFill>
                <a:ea typeface="楷体" panose="02010609060101010101" charset="-122"/>
                <a:cs typeface="Times New Roman" panose="02020603050405020304" pitchFamily="18" charset="0"/>
              </a:rPr>
              <a:t>8</a:t>
            </a:r>
            <a:r>
              <a:rPr kumimoji="0" lang="zh-CN" altLang="en-US" sz="2400" b="1" kern="0" dirty="0">
                <a:solidFill>
                  <a:srgbClr val="000066"/>
                </a:solidFill>
                <a:ea typeface="楷体" panose="02010609060101010101" charset="-122"/>
                <a:cs typeface="Times New Roman" panose="02020603050405020304" pitchFamily="18" charset="0"/>
              </a:rPr>
              <a:t>）办理专利权登记手续</a:t>
            </a:r>
          </a:p>
          <a:p>
            <a:pPr eaLnBrk="1" hangingPunct="1">
              <a:buFont typeface="Wingdings" panose="05000000000000000000" charset="0"/>
              <a:buNone/>
              <a:defRPr/>
            </a:pPr>
            <a:r>
              <a:rPr kumimoji="0" lang="zh-CN" altLang="en-US" sz="2400" b="1" kern="0" dirty="0">
                <a:solidFill>
                  <a:srgbClr val="000066"/>
                </a:solidFill>
                <a:ea typeface="楷体" panose="02010609060101010101" charset="-122"/>
                <a:cs typeface="Times New Roman" panose="02020603050405020304" pitchFamily="18" charset="0"/>
              </a:rPr>
              <a:t>（</a:t>
            </a:r>
            <a:r>
              <a:rPr kumimoji="0" lang="en-US" altLang="zh-CN" sz="2400" b="1" kern="0" dirty="0">
                <a:solidFill>
                  <a:srgbClr val="000066"/>
                </a:solidFill>
                <a:ea typeface="楷体" panose="02010609060101010101" charset="-122"/>
                <a:cs typeface="Times New Roman" panose="02020603050405020304" pitchFamily="18" charset="0"/>
              </a:rPr>
              <a:t>10</a:t>
            </a:r>
            <a:r>
              <a:rPr kumimoji="0" lang="zh-CN" altLang="en-US" sz="2400" b="1" kern="0" dirty="0">
                <a:solidFill>
                  <a:srgbClr val="000066"/>
                </a:solidFill>
                <a:ea typeface="楷体" panose="02010609060101010101" charset="-122"/>
                <a:cs typeface="Times New Roman" panose="02020603050405020304" pitchFamily="18" charset="0"/>
              </a:rPr>
              <a:t>）专利权的维持、终止及无效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000" fill="hold">
                                          <p:stCondLst>
                                            <p:cond delay="0"/>
                                          </p:stCondLst>
                                        </p:cTn>
                                        <p:tgtEl>
                                          <p:spTgt spid="5"/>
                                        </p:tgtEl>
                                        <p:attrNameLst>
                                          <p:attrName>style.visibility</p:attrName>
                                        </p:attrNameLst>
                                      </p:cBhvr>
                                      <p:to>
                                        <p:strVal val="visible"/>
                                      </p:to>
                                    </p:set>
                                    <p:animEffect transition="in" filter="box(in)">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C750AA5-4549-43E7-8772-4962F6FCCE67}" type="slidenum">
              <a:rPr kumimoji="0" lang="en-US" altLang="zh-CN" sz="2000" smtClean="0"/>
              <a:t>47</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pic>
        <p:nvPicPr>
          <p:cNvPr id="1024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868363"/>
            <a:ext cx="4597400" cy="596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609D20E-922E-419D-94D2-8B1E32FE414F}" type="slidenum">
              <a:rPr kumimoji="0" lang="en-US" altLang="zh-CN" sz="2000" smtClean="0"/>
              <a:t>48</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4" name="文本框 3"/>
          <p:cNvSpPr txBox="1"/>
          <p:nvPr/>
        </p:nvSpPr>
        <p:spPr>
          <a:xfrm>
            <a:off x="900113" y="1809750"/>
            <a:ext cx="7462837" cy="1938338"/>
          </a:xfrm>
          <a:prstGeom prst="rect">
            <a:avLst/>
          </a:prstGeom>
          <a:noFill/>
        </p:spPr>
        <p:txBody>
          <a:bodyPr>
            <a:spAutoFit/>
          </a:bodyPr>
          <a:lstStyle/>
          <a:p>
            <a:pPr eaLnBrk="1" hangingPunct="1">
              <a:defRPr/>
            </a:pPr>
            <a:r>
              <a:rPr kumimoji="0" lang="zh-CN" altLang="en-US" sz="2400" b="1" kern="0" dirty="0">
                <a:solidFill>
                  <a:srgbClr val="002060"/>
                </a:solidFill>
                <a:ea typeface="楷体" panose="02010609060101010101" charset="-122"/>
                <a:cs typeface="Times New Roman" panose="02020603050405020304" pitchFamily="18" charset="0"/>
              </a:rPr>
              <a:t>1、对于发明专利而言 除一些需要保密发明专利外，一般的发明专利需要经过受理、初审、公布、实审和授权公告这些阶段，一般情况下，自受理起18个月会进行公布，然后进行实审阶段，一般情况3年左右才能获得授权，但不排除更长的时间。</a:t>
            </a:r>
          </a:p>
        </p:txBody>
      </p:sp>
      <p:sp>
        <p:nvSpPr>
          <p:cNvPr id="5" name="Rectangle 9"/>
          <p:cNvSpPr/>
          <p:nvPr/>
        </p:nvSpPr>
        <p:spPr>
          <a:xfrm>
            <a:off x="1081088" y="884238"/>
            <a:ext cx="7607300" cy="585787"/>
          </a:xfrm>
          <a:prstGeom prst="rect">
            <a:avLst/>
          </a:prstGeom>
          <a:noFill/>
          <a:ln w="9525">
            <a:noFill/>
          </a:ln>
        </p:spPr>
        <p:txBody>
          <a:bodyPr>
            <a:spAutoFit/>
          </a:bodyPr>
          <a:lstStyle/>
          <a:p>
            <a:pPr eaLnBrk="1" fontAlgn="auto" hangingPunct="1">
              <a:spcBef>
                <a:spcPts val="0"/>
              </a:spcBef>
              <a:spcAft>
                <a:spcPts val="0"/>
              </a:spcAft>
              <a:defRPr/>
            </a:pPr>
            <a:r>
              <a:rPr kumimoji="0" lang="zh-CN" altLang="en-US" b="1" kern="0" dirty="0">
                <a:solidFill>
                  <a:srgbClr val="FF3300"/>
                </a:solidFill>
                <a:sym typeface="+mn-ea"/>
              </a:rPr>
              <a:t>专利申请及审查的流程</a:t>
            </a:r>
            <a:endParaRPr kumimoji="0" lang="en-US" altLang="zh-CN" b="1" kern="0" dirty="0">
              <a:solidFill>
                <a:srgbClr val="FF3300"/>
              </a:solidFill>
            </a:endParaRPr>
          </a:p>
        </p:txBody>
      </p:sp>
      <p:sp>
        <p:nvSpPr>
          <p:cNvPr id="6" name="文本框 5"/>
          <p:cNvSpPr txBox="1"/>
          <p:nvPr/>
        </p:nvSpPr>
        <p:spPr>
          <a:xfrm>
            <a:off x="912812" y="4509120"/>
            <a:ext cx="7318375" cy="1570038"/>
          </a:xfrm>
          <a:prstGeom prst="rect">
            <a:avLst/>
          </a:prstGeom>
          <a:noFill/>
        </p:spPr>
        <p:txBody>
          <a:bodyPr>
            <a:spAutoFit/>
          </a:bodyPr>
          <a:lstStyle/>
          <a:p>
            <a:pPr eaLnBrk="1" hangingPunct="1">
              <a:defRPr/>
            </a:pPr>
            <a:r>
              <a:rPr kumimoji="0" lang="zh-CN" altLang="en-US" sz="2400" b="1" kern="0" dirty="0">
                <a:solidFill>
                  <a:srgbClr val="002060"/>
                </a:solidFill>
                <a:ea typeface="楷体" panose="02010609060101010101" charset="-122"/>
                <a:cs typeface="Times New Roman" panose="02020603050405020304" pitchFamily="18" charset="0"/>
                <a:sym typeface="+mn-ea"/>
              </a:rPr>
              <a:t>2、于实用新型和外观设计而言，需要经过受理、初审和授权公告阶段，由于不需要进行实质审查，因此，实用新型和外观设计获得授权的时间较短，一般为6-10月。</a:t>
            </a:r>
          </a:p>
        </p:txBody>
      </p:sp>
      <p:graphicFrame>
        <p:nvGraphicFramePr>
          <p:cNvPr id="8" name="对象 7"/>
          <p:cNvGraphicFramePr>
            <a:graphicFrameLocks noChangeAspect="1"/>
          </p:cNvGraphicFramePr>
          <p:nvPr/>
        </p:nvGraphicFramePr>
        <p:xfrm>
          <a:off x="4444578" y="884238"/>
          <a:ext cx="4087862" cy="5785122"/>
        </p:xfrm>
        <a:graphic>
          <a:graphicData uri="http://schemas.openxmlformats.org/presentationml/2006/ole">
            <mc:AlternateContent xmlns:mc="http://schemas.openxmlformats.org/markup-compatibility/2006">
              <mc:Choice xmlns:v="urn:schemas-microsoft-com:vml" Requires="v">
                <p:oleObj spid="_x0000_s11330" name="Acrobat Document" r:id="rId3" imgW="3449320" imgH="4878705" progId="Acrobat.Document.DC">
                  <p:embed/>
                </p:oleObj>
              </mc:Choice>
              <mc:Fallback>
                <p:oleObj name="Acrobat Document" r:id="rId3" imgW="3449320" imgH="4878705" progId="Acrobat.Document.DC">
                  <p:embed/>
                  <p:pic>
                    <p:nvPicPr>
                      <p:cNvPr id="0" name="对象 2"/>
                      <p:cNvPicPr/>
                      <p:nvPr/>
                    </p:nvPicPr>
                    <p:blipFill>
                      <a:blip r:embed="rId4"/>
                      <a:stretch>
                        <a:fillRect/>
                      </a:stretch>
                    </p:blipFill>
                    <p:spPr>
                      <a:xfrm>
                        <a:off x="4444578" y="884238"/>
                        <a:ext cx="4087862" cy="578512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577B6EB-8F93-42A7-B879-5A0042CFB978}" type="slidenum">
              <a:rPr kumimoji="0" lang="en-US" altLang="zh-CN" sz="2000" smtClean="0"/>
              <a:t>49</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4" name="Rectangle 9"/>
          <p:cNvSpPr/>
          <p:nvPr/>
        </p:nvSpPr>
        <p:spPr>
          <a:xfrm>
            <a:off x="1103313" y="925513"/>
            <a:ext cx="7607300" cy="585787"/>
          </a:xfrm>
          <a:prstGeom prst="rect">
            <a:avLst/>
          </a:prstGeom>
          <a:noFill/>
          <a:ln w="9525">
            <a:noFill/>
          </a:ln>
        </p:spPr>
        <p:txBody>
          <a:bodyPr>
            <a:spAutoFit/>
          </a:bodyPr>
          <a:lstStyle/>
          <a:p>
            <a:pPr eaLnBrk="1" fontAlgn="auto" hangingPunct="1">
              <a:spcBef>
                <a:spcPts val="0"/>
              </a:spcBef>
              <a:spcAft>
                <a:spcPts val="0"/>
              </a:spcAft>
              <a:defRPr/>
            </a:pPr>
            <a:r>
              <a:rPr kumimoji="0" lang="zh-CN" altLang="en-US" b="1" kern="0" dirty="0">
                <a:solidFill>
                  <a:srgbClr val="FF3300"/>
                </a:solidFill>
                <a:sym typeface="+mn-ea"/>
              </a:rPr>
              <a:t>专利申请书的写作</a:t>
            </a:r>
            <a:endParaRPr kumimoji="0" lang="en-US" altLang="zh-CN" b="1" kern="0" dirty="0">
              <a:solidFill>
                <a:srgbClr val="FF3300"/>
              </a:solidFill>
            </a:endParaRPr>
          </a:p>
        </p:txBody>
      </p:sp>
      <p:sp>
        <p:nvSpPr>
          <p:cNvPr id="5" name="文本框 4"/>
          <p:cNvSpPr txBox="1"/>
          <p:nvPr/>
        </p:nvSpPr>
        <p:spPr>
          <a:xfrm>
            <a:off x="893763" y="1836738"/>
            <a:ext cx="7464425" cy="461962"/>
          </a:xfrm>
          <a:prstGeom prst="rect">
            <a:avLst/>
          </a:prstGeom>
          <a:noFill/>
        </p:spPr>
        <p:txBody>
          <a:bodyPr>
            <a:spAutoFit/>
          </a:bodyPr>
          <a:lstStyle/>
          <a:p>
            <a:pPr marL="457200" indent="-457200" eaLnBrk="1" hangingPunct="1">
              <a:buFont typeface="Wingdings" panose="05000000000000000000" charset="0"/>
              <a:buChar char="l"/>
              <a:defRPr/>
            </a:pPr>
            <a:r>
              <a:rPr kumimoji="0" lang="zh-CN" altLang="en-US" sz="2400" b="1" kern="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要素结构</a:t>
            </a:r>
          </a:p>
        </p:txBody>
      </p:sp>
      <p:sp>
        <p:nvSpPr>
          <p:cNvPr id="6" name="文本框 5"/>
          <p:cNvSpPr txBox="1"/>
          <p:nvPr/>
        </p:nvSpPr>
        <p:spPr>
          <a:xfrm>
            <a:off x="947738" y="2420938"/>
            <a:ext cx="7512050" cy="1631950"/>
          </a:xfrm>
          <a:prstGeom prst="rect">
            <a:avLst/>
          </a:prstGeom>
          <a:noFill/>
        </p:spPr>
        <p:txBody>
          <a:bodyPr>
            <a:spAutoFit/>
          </a:bodyPr>
          <a:lstStyle/>
          <a:p>
            <a:pPr marL="285750" indent="-285750" eaLnBrk="1" hangingPunct="1">
              <a:buFont typeface="Wingdings" panose="05000000000000000000" charset="0"/>
              <a:buChar char="Ø"/>
              <a:defRPr/>
            </a:pPr>
            <a:r>
              <a:rPr kumimoji="0" lang="zh-CN" altLang="en-US" sz="2000" b="1" kern="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发明专利申请书和实用新型专利申请书：专利申请书、说明书、权利要求书、说明摘要书，有附图的应当同时提交说明书附图及摘要附图。</a:t>
            </a:r>
          </a:p>
          <a:p>
            <a:pPr marL="285750" indent="-285750" eaLnBrk="1" hangingPunct="1">
              <a:buFont typeface="Wingdings" panose="05000000000000000000" charset="0"/>
              <a:buChar char="Ø"/>
              <a:defRPr/>
            </a:pPr>
            <a:r>
              <a:rPr kumimoji="0" lang="zh-CN" altLang="en-US" sz="2000" b="1" kern="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外观设计专利申请书：专利申请书、外观设计图片或照片、外观设计简要说明。</a:t>
            </a:r>
          </a:p>
        </p:txBody>
      </p:sp>
      <p:sp>
        <p:nvSpPr>
          <p:cNvPr id="7" name="文本框 6"/>
          <p:cNvSpPr txBox="1"/>
          <p:nvPr/>
        </p:nvSpPr>
        <p:spPr>
          <a:xfrm>
            <a:off x="947738" y="4599065"/>
            <a:ext cx="7464425" cy="461962"/>
          </a:xfrm>
          <a:prstGeom prst="rect">
            <a:avLst/>
          </a:prstGeom>
          <a:noFill/>
        </p:spPr>
        <p:txBody>
          <a:bodyPr>
            <a:spAutoFit/>
          </a:bodyPr>
          <a:lstStyle/>
          <a:p>
            <a:pPr marL="457200" indent="-457200" eaLnBrk="1" hangingPunct="1">
              <a:buFont typeface="Wingdings" panose="05000000000000000000" charset="0"/>
              <a:buChar char="l"/>
              <a:defRPr/>
            </a:pPr>
            <a:r>
              <a:rPr kumimoji="0" lang="zh-CN" altLang="en-US" sz="2400" b="1" kern="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提交要求及格式</a:t>
            </a:r>
          </a:p>
        </p:txBody>
      </p:sp>
      <p:sp>
        <p:nvSpPr>
          <p:cNvPr id="8" name="文本框 7"/>
          <p:cNvSpPr txBox="1"/>
          <p:nvPr/>
        </p:nvSpPr>
        <p:spPr>
          <a:xfrm>
            <a:off x="960438" y="5269066"/>
            <a:ext cx="7499350" cy="708025"/>
          </a:xfrm>
          <a:prstGeom prst="rect">
            <a:avLst/>
          </a:prstGeom>
          <a:noFill/>
        </p:spPr>
        <p:txBody>
          <a:bodyPr>
            <a:spAutoFit/>
          </a:bodyPr>
          <a:lstStyle/>
          <a:p>
            <a:pPr eaLnBrk="1" hangingPunct="1">
              <a:defRPr/>
            </a:pPr>
            <a:r>
              <a:rPr kumimoji="0" lang="zh-CN" altLang="en-US" sz="2000" b="1" kern="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申请文件一式两份。</a:t>
            </a:r>
          </a:p>
          <a:p>
            <a:pPr eaLnBrk="1" hangingPunct="1">
              <a:defRPr/>
            </a:pPr>
            <a:r>
              <a:rPr kumimoji="0" lang="zh-CN" altLang="en-US" sz="2000" b="1" kern="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专利申请文书表格从</a:t>
            </a:r>
            <a:r>
              <a:rPr kumimoji="0" lang="zh-CN" altLang="en-US" sz="2000" b="1" kern="0" dirty="0">
                <a:solidFill>
                  <a:srgbClr val="000066"/>
                </a:solidFill>
                <a:latin typeface="+mj-lt"/>
                <a:ea typeface="华文楷体" panose="02010600040101010101" pitchFamily="2" charset="-122"/>
                <a:cs typeface="Times New Roman" panose="02020603050405020304" pitchFamily="18" charset="0"/>
              </a:rPr>
              <a:t>www.sipo.gov.cn</a:t>
            </a:r>
            <a:r>
              <a:rPr kumimoji="0" lang="zh-CN" altLang="en-US" sz="2000" b="1" kern="0" dirty="0">
                <a:solidFill>
                  <a:srgbClr val="000066"/>
                </a:solidFill>
                <a:latin typeface="华文楷体" panose="02010600040101010101" pitchFamily="2" charset="-122"/>
                <a:ea typeface="华文楷体" panose="02010600040101010101" pitchFamily="2" charset="-122"/>
                <a:cs typeface="Times New Roman" panose="02020603050405020304" pitchFamily="18" charset="0"/>
              </a:rPr>
              <a:t>下载。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4"/>
          <a:stretch>
            <a:fillRect/>
          </a:stretch>
        </p:blipFill>
        <p:spPr>
          <a:xfrm>
            <a:off x="48577" y="249238"/>
            <a:ext cx="1127284" cy="1068705"/>
          </a:xfrm>
          <a:prstGeom prst="rect">
            <a:avLst/>
          </a:prstGeom>
        </p:spPr>
      </p:pic>
      <p:sp>
        <p:nvSpPr>
          <p:cNvPr id="162818" name="Rectangle 2"/>
          <p:cNvSpPr>
            <a:spLocks noGrp="1" noChangeArrowheads="1"/>
          </p:cNvSpPr>
          <p:nvPr>
            <p:ph type="title" idx="4294967295"/>
          </p:nvPr>
        </p:nvSpPr>
        <p:spPr>
          <a:xfrm>
            <a:off x="1" y="20638"/>
            <a:ext cx="9095422" cy="815975"/>
          </a:xfrm>
          <a:noFill/>
          <a:ln w="9525">
            <a:noFill/>
          </a:ln>
        </p:spPr>
        <p:txBody>
          <a:bodyPr vert="horz" wrap="square" lIns="91440" tIns="45720" rIns="91440" bIns="45720" numCol="1" rtlCol="0" anchor="ctr" anchorCtr="0" compatLnSpc="1">
            <a:no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lvl="0" defTabSz="914400" eaLnBrk="1" hangingPunct="1">
              <a:buClrTx/>
              <a:buSzTx/>
              <a:buFontTx/>
              <a:defRPr/>
            </a:pPr>
            <a:r>
              <a:rPr lang="zh-CN" altLang="en-US" sz="4800" b="0" spc="0" noProof="0" dirty="0">
                <a:ln>
                  <a:noFill/>
                </a:ln>
                <a:solidFill>
                  <a:schemeClr val="accent1">
                    <a:lumMod val="75000"/>
                  </a:schemeClr>
                </a:solidFill>
                <a:effectLst>
                  <a:outerShdw blurRad="38100" dist="38100" dir="2700000" algn="tl">
                    <a:srgbClr val="000000"/>
                  </a:outerShdw>
                </a:effectLst>
                <a:uLnTx/>
                <a:latin typeface="黑体" panose="02010609060101010101" charset="-122"/>
                <a:ea typeface="黑体" panose="02010609060101010101" charset="-122"/>
                <a:sym typeface="+mn-ea"/>
              </a:rPr>
              <a:t>课程网站</a:t>
            </a:r>
          </a:p>
        </p:txBody>
      </p:sp>
      <p:sp>
        <p:nvSpPr>
          <p:cNvPr id="6" name="文本框 5">
            <a:extLst>
              <a:ext uri="{FF2B5EF4-FFF2-40B4-BE49-F238E27FC236}">
                <a16:creationId xmlns:a16="http://schemas.microsoft.com/office/drawing/2014/main" id="{7EE66DDD-CFE1-4D56-A412-93A2728D4189}"/>
              </a:ext>
            </a:extLst>
          </p:cNvPr>
          <p:cNvSpPr txBox="1"/>
          <p:nvPr/>
        </p:nvSpPr>
        <p:spPr>
          <a:xfrm>
            <a:off x="899592" y="1916832"/>
            <a:ext cx="7560840" cy="1077218"/>
          </a:xfrm>
          <a:prstGeom prst="rect">
            <a:avLst/>
          </a:prstGeom>
          <a:noFill/>
        </p:spPr>
        <p:txBody>
          <a:bodyPr wrap="square">
            <a:spAutoFit/>
          </a:bodyPr>
          <a:lstStyle/>
          <a:p>
            <a:r>
              <a:rPr lang="en-US" b="1" i="0" dirty="0">
                <a:solidFill>
                  <a:srgbClr val="24292F"/>
                </a:solidFill>
                <a:effectLst/>
                <a:latin typeface="-apple-system"/>
              </a:rPr>
              <a:t> </a:t>
            </a:r>
            <a:r>
              <a:rPr lang="en-US" b="1" i="0" u="none" strike="noStrike" dirty="0">
                <a:effectLst/>
                <a:latin typeface="-apple-system"/>
                <a:hlinkClick r:id="rId5"/>
              </a:rPr>
              <a:t>https://jinqijinqi.github.io/CompositionAndCommunication/</a:t>
            </a:r>
            <a:endParaRPr lang="en-US" dirty="0"/>
          </a:p>
        </p:txBody>
      </p:sp>
      <p:sp>
        <p:nvSpPr>
          <p:cNvPr id="7" name="Text Box 3">
            <a:extLst>
              <a:ext uri="{FF2B5EF4-FFF2-40B4-BE49-F238E27FC236}">
                <a16:creationId xmlns:a16="http://schemas.microsoft.com/office/drawing/2014/main" id="{3100B8F1-2BE0-4BA4-8A2C-53EE8D2FE448}"/>
              </a:ext>
            </a:extLst>
          </p:cNvPr>
          <p:cNvSpPr txBox="1">
            <a:spLocks noChangeArrowheads="1"/>
          </p:cNvSpPr>
          <p:nvPr/>
        </p:nvSpPr>
        <p:spPr bwMode="auto">
          <a:xfrm>
            <a:off x="683568" y="3429000"/>
            <a:ext cx="7993063" cy="984566"/>
          </a:xfrm>
          <a:prstGeom prst="rect">
            <a:avLst/>
          </a:prstGeom>
          <a:noFill/>
          <a:ln w="9525">
            <a:noFill/>
            <a:miter lim="800000"/>
          </a:ln>
        </p:spPr>
        <p:txBody>
          <a:bodyPr lIns="90000" tIns="46800" rIns="90000" bIns="46800">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0000"/>
              </a:lnSpc>
              <a:spcBef>
                <a:spcPct val="0"/>
              </a:spcBef>
              <a:spcAft>
                <a:spcPct val="0"/>
              </a:spcAft>
              <a:buClrTx/>
              <a:buSzTx/>
              <a:buNone/>
              <a:defRPr/>
            </a:pPr>
            <a:r>
              <a:rPr kumimoji="1" lang="zh-CN" altLang="en-US" sz="280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黑体" panose="02010609060101010101" charset="-122"/>
                <a:ea typeface="黑体" panose="02010609060101010101" charset="-122"/>
                <a:cs typeface="黑体" panose="02010609060101010101" charset="-122"/>
              </a:rPr>
              <a:t>所有课程相关的资料及活动将在上述网站中展示，可以在任何时间和地点阅读和下载</a:t>
            </a:r>
            <a:endParaRPr kumimoji="1" lang="zh-CN" altLang="en-US" sz="2450" b="1" i="0" u="none" strike="noStrike" kern="1200" cap="none" spc="0" normalizeH="0" baseline="0" noProof="0" dirty="0">
              <a:ln>
                <a:noFill/>
              </a:ln>
              <a:solidFill>
                <a:srgbClr val="000000"/>
              </a:solidFill>
              <a:effectLst>
                <a:outerShdw blurRad="38100" dist="38100" dir="2700000" algn="tl">
                  <a:srgbClr val="000000"/>
                </a:outerShdw>
              </a:effectLst>
              <a:uLnTx/>
              <a:uFillTx/>
              <a:latin typeface="黑体" panose="02010609060101010101" charset="-122"/>
              <a:ea typeface="黑体" panose="02010609060101010101" charset="-122"/>
              <a:cs typeface="黑体" panose="02010609060101010101" charset="-122"/>
            </a:endParaRPr>
          </a:p>
        </p:txBody>
      </p:sp>
    </p:spTree>
    <p:custDataLst>
      <p:tags r:id="rId1"/>
    </p:custDataLst>
    <p:extLst>
      <p:ext uri="{BB962C8B-B14F-4D97-AF65-F5344CB8AC3E}">
        <p14:creationId xmlns:p14="http://schemas.microsoft.com/office/powerpoint/2010/main" val="3397385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966DE27-64EF-45EE-91F3-3C9090F85B3D}" type="slidenum">
              <a:rPr kumimoji="0" lang="en-US" altLang="zh-CN" sz="2000" smtClean="0"/>
              <a:t>50</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4" name="矩形 3"/>
          <p:cNvSpPr/>
          <p:nvPr/>
        </p:nvSpPr>
        <p:spPr>
          <a:xfrm>
            <a:off x="971550" y="1268413"/>
            <a:ext cx="7913688" cy="504825"/>
          </a:xfrm>
          <a:prstGeom prst="rect">
            <a:avLst/>
          </a:prstGeom>
          <a:solidFill>
            <a:srgbClr val="0070C0"/>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400" kern="0" dirty="0">
                <a:solidFill>
                  <a:prstClr val="white"/>
                </a:solidFill>
                <a:latin typeface="Calibri" panose="020F0502020204030204"/>
                <a:ea typeface="等线" panose="02010600030101010101" pitchFamily="2" charset="-122"/>
              </a:rPr>
              <a:t>专利写作的形式</a:t>
            </a:r>
          </a:p>
        </p:txBody>
      </p:sp>
      <p:sp>
        <p:nvSpPr>
          <p:cNvPr id="5" name="矩形 4"/>
          <p:cNvSpPr/>
          <p:nvPr/>
        </p:nvSpPr>
        <p:spPr>
          <a:xfrm>
            <a:off x="900113" y="2133600"/>
            <a:ext cx="2541587" cy="3455988"/>
          </a:xfrm>
          <a:prstGeom prst="rect">
            <a:avLst/>
          </a:prstGeom>
          <a:solidFill>
            <a:srgbClr val="ED7D31"/>
          </a:solidFill>
          <a:ln w="12700" cap="flat" cmpd="sng" algn="ctr">
            <a:noFill/>
            <a:prstDash val="solid"/>
            <a:miter lim="800000"/>
          </a:ln>
          <a:effectLst/>
        </p:spPr>
        <p:txBody>
          <a:bodyPr anchor="ctr"/>
          <a:lstStyle/>
          <a:p>
            <a:pPr defTabSz="457200" eaLnBrk="1" fontAlgn="auto" hangingPunct="1">
              <a:spcBef>
                <a:spcPts val="0"/>
              </a:spcBef>
              <a:spcAft>
                <a:spcPts val="0"/>
              </a:spcAft>
              <a:defRPr/>
            </a:pPr>
            <a:r>
              <a:rPr kumimoji="0" lang="zh-CN" altLang="en-US" sz="2000" kern="0">
                <a:solidFill>
                  <a:srgbClr val="002060"/>
                </a:solidFill>
                <a:latin typeface="华文楷体" panose="02010600040101010101" pitchFamily="2" charset="-122"/>
                <a:ea typeface="华文楷体" panose="02010600040101010101" pitchFamily="2" charset="-122"/>
              </a:rPr>
              <a:t>专利申请书正文</a:t>
            </a:r>
            <a:r>
              <a:rPr kumimoji="0" lang="zh-CN" altLang="en-US" sz="2000" kern="0" dirty="0">
                <a:solidFill>
                  <a:srgbClr val="002060"/>
                </a:solidFill>
                <a:latin typeface="华文楷体" panose="02010600040101010101" pitchFamily="2" charset="-122"/>
                <a:ea typeface="华文楷体" panose="02010600040101010101" pitchFamily="2" charset="-122"/>
              </a:rPr>
              <a:t>一般包含以下两个主要部分：</a:t>
            </a:r>
            <a:endParaRPr kumimoji="0" lang="en-US" altLang="zh-CN" sz="2000" kern="0" dirty="0">
              <a:solidFill>
                <a:srgbClr val="002060"/>
              </a:solidFill>
              <a:latin typeface="华文楷体" panose="02010600040101010101" pitchFamily="2" charset="-122"/>
              <a:ea typeface="华文楷体" panose="02010600040101010101" pitchFamily="2" charset="-122"/>
            </a:endParaRPr>
          </a:p>
          <a:p>
            <a:pPr marL="342900" indent="-342900" defTabSz="457200" eaLnBrk="1" fontAlgn="auto" hangingPunct="1">
              <a:spcBef>
                <a:spcPts val="0"/>
              </a:spcBef>
              <a:spcAft>
                <a:spcPts val="0"/>
              </a:spcAft>
              <a:buFont typeface="Arial" panose="020B0604020202020204" pitchFamily="34" charset="0"/>
              <a:buChar char="•"/>
              <a:defRPr/>
            </a:pPr>
            <a:r>
              <a:rPr kumimoji="0" lang="zh-CN" altLang="en-US" sz="2000" kern="0" dirty="0">
                <a:solidFill>
                  <a:srgbClr val="002060"/>
                </a:solidFill>
                <a:latin typeface="华文楷体" panose="02010600040101010101" pitchFamily="2" charset="-122"/>
                <a:ea typeface="华文楷体" panose="02010600040101010101" pitchFamily="2" charset="-122"/>
              </a:rPr>
              <a:t>说明书</a:t>
            </a:r>
            <a:endParaRPr kumimoji="0" lang="en-US" altLang="zh-CN" sz="2000" kern="0" dirty="0">
              <a:solidFill>
                <a:srgbClr val="002060"/>
              </a:solidFill>
              <a:latin typeface="华文楷体" panose="02010600040101010101" pitchFamily="2" charset="-122"/>
              <a:ea typeface="华文楷体" panose="02010600040101010101" pitchFamily="2" charset="-122"/>
            </a:endParaRPr>
          </a:p>
          <a:p>
            <a:pPr marL="342900" indent="-342900" defTabSz="457200" eaLnBrk="1" fontAlgn="auto" hangingPunct="1">
              <a:spcBef>
                <a:spcPts val="0"/>
              </a:spcBef>
              <a:spcAft>
                <a:spcPts val="0"/>
              </a:spcAft>
              <a:buFont typeface="Arial" panose="020B0604020202020204" pitchFamily="34" charset="0"/>
              <a:buChar char="•"/>
              <a:defRPr/>
            </a:pPr>
            <a:r>
              <a:rPr kumimoji="0" lang="zh-CN" altLang="en-US" sz="2000" kern="0" dirty="0">
                <a:solidFill>
                  <a:srgbClr val="002060"/>
                </a:solidFill>
                <a:latin typeface="华文楷体" panose="02010600040101010101" pitchFamily="2" charset="-122"/>
                <a:ea typeface="华文楷体" panose="02010600040101010101" pitchFamily="2" charset="-122"/>
              </a:rPr>
              <a:t>权力要求书</a:t>
            </a:r>
            <a:endParaRPr kumimoji="0" lang="en-US" altLang="zh-CN" sz="2000" kern="0" dirty="0">
              <a:solidFill>
                <a:srgbClr val="002060"/>
              </a:solidFill>
              <a:latin typeface="华文楷体" panose="02010600040101010101" pitchFamily="2" charset="-122"/>
              <a:ea typeface="华文楷体" panose="02010600040101010101" pitchFamily="2" charset="-122"/>
            </a:endParaRPr>
          </a:p>
          <a:p>
            <a:pPr defTabSz="457200" eaLnBrk="1" fontAlgn="auto" hangingPunct="1">
              <a:spcBef>
                <a:spcPts val="0"/>
              </a:spcBef>
              <a:spcAft>
                <a:spcPts val="0"/>
              </a:spcAft>
              <a:defRPr/>
            </a:pPr>
            <a:endParaRPr kumimoji="0" lang="en-US" altLang="zh-CN" sz="2000" kern="0" dirty="0">
              <a:solidFill>
                <a:prstClr val="white"/>
              </a:solidFill>
              <a:latin typeface="Calibri" panose="020F0502020204030204"/>
              <a:ea typeface="等线" panose="02010600030101010101" pitchFamily="2" charset="-122"/>
            </a:endParaRPr>
          </a:p>
        </p:txBody>
      </p:sp>
      <p:pic>
        <p:nvPicPr>
          <p:cNvPr id="18438"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2174875"/>
            <a:ext cx="55880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EAF0370-E2F5-4DE7-AEB1-BFB7DF73E2B0}" type="slidenum">
              <a:rPr kumimoji="0" lang="en-US" altLang="zh-CN" sz="2000" smtClean="0"/>
              <a:t>51</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7" name="Rectangle 9"/>
          <p:cNvSpPr/>
          <p:nvPr/>
        </p:nvSpPr>
        <p:spPr>
          <a:xfrm>
            <a:off x="1127125" y="782638"/>
            <a:ext cx="7607300" cy="584200"/>
          </a:xfrm>
          <a:prstGeom prst="rect">
            <a:avLst/>
          </a:prstGeom>
          <a:noFill/>
          <a:ln w="9525">
            <a:noFill/>
          </a:ln>
        </p:spPr>
        <p:txBody>
          <a:bodyPr>
            <a:spAutoFit/>
          </a:bodyPr>
          <a:lstStyle/>
          <a:p>
            <a:pPr eaLnBrk="1" fontAlgn="auto" hangingPunct="1">
              <a:spcBef>
                <a:spcPts val="0"/>
              </a:spcBef>
              <a:spcAft>
                <a:spcPts val="0"/>
              </a:spcAft>
              <a:defRPr/>
            </a:pPr>
            <a:r>
              <a:rPr kumimoji="0" lang="zh-CN" altLang="en-US" b="1" kern="0" dirty="0">
                <a:solidFill>
                  <a:srgbClr val="FF3300"/>
                </a:solidFill>
                <a:sym typeface="+mn-ea"/>
              </a:rPr>
              <a:t>专利申请书的写作</a:t>
            </a:r>
            <a:endParaRPr kumimoji="0" lang="en-US" altLang="zh-CN" b="1" kern="0" dirty="0">
              <a:solidFill>
                <a:srgbClr val="FF3300"/>
              </a:solidFill>
            </a:endParaRPr>
          </a:p>
        </p:txBody>
      </p:sp>
      <p:sp>
        <p:nvSpPr>
          <p:cNvPr id="8" name="文本框 7"/>
          <p:cNvSpPr txBox="1"/>
          <p:nvPr/>
        </p:nvSpPr>
        <p:spPr>
          <a:xfrm>
            <a:off x="944031" y="1405194"/>
            <a:ext cx="7464425" cy="523220"/>
          </a:xfrm>
          <a:prstGeom prst="rect">
            <a:avLst/>
          </a:prstGeom>
          <a:noFill/>
        </p:spPr>
        <p:txBody>
          <a:bodyPr>
            <a:spAutoFit/>
          </a:bodyPr>
          <a:lstStyle/>
          <a:p>
            <a:pPr marL="457200" indent="-457200" eaLnBrk="1" hangingPunct="1">
              <a:buFont typeface="Wingdings" panose="05000000000000000000" charset="0"/>
              <a:buChar char="l"/>
              <a:defRPr/>
            </a:pPr>
            <a:r>
              <a:rPr kumimoji="0" lang="zh-CN" altLang="en-US" sz="2800" b="1" kern="0" dirty="0">
                <a:solidFill>
                  <a:srgbClr val="000066"/>
                </a:solidFill>
                <a:ea typeface="楷体" panose="02010609060101010101" charset="-122"/>
                <a:cs typeface="Times New Roman" panose="02020603050405020304" pitchFamily="18" charset="0"/>
              </a:rPr>
              <a:t>专利申请说明书</a:t>
            </a:r>
          </a:p>
        </p:txBody>
      </p:sp>
      <p:sp>
        <p:nvSpPr>
          <p:cNvPr id="10" name="文本框 9"/>
          <p:cNvSpPr txBox="1"/>
          <p:nvPr/>
        </p:nvSpPr>
        <p:spPr>
          <a:xfrm>
            <a:off x="986118" y="1863854"/>
            <a:ext cx="7721600" cy="1785104"/>
          </a:xfrm>
          <a:prstGeom prst="rect">
            <a:avLst/>
          </a:prstGeom>
          <a:noFill/>
        </p:spPr>
        <p:txBody>
          <a:bodyPr>
            <a:spAutoFit/>
          </a:bodyPr>
          <a:lstStyle/>
          <a:p>
            <a:pPr>
              <a:buNone/>
            </a:pP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    是专利申请文件中既基本又重要的一部分。专利说明书应当公开发明的技术内容，对权利要求的保护范围起到支持作用。</a:t>
            </a:r>
          </a:p>
          <a:p>
            <a:pPr eaLnBrk="1" hangingPunct="1">
              <a:buFont typeface="Wingdings" panose="05000000000000000000" charset="0"/>
              <a:buNone/>
              <a:defRPr/>
            </a:pPr>
            <a:r>
              <a:rPr kumimoji="0" lang="zh-CN" altLang="en-US" sz="2200" b="1" kern="0" dirty="0">
                <a:solidFill>
                  <a:schemeClr val="accent2">
                    <a:lumMod val="50000"/>
                  </a:schemeClr>
                </a:solidFill>
                <a:latin typeface="华文楷体" panose="02010600040101010101" pitchFamily="2" charset="-122"/>
                <a:ea typeface="华文楷体" panose="02010600040101010101" pitchFamily="2" charset="-122"/>
                <a:cs typeface="Times New Roman" panose="02020603050405020304" pitchFamily="18" charset="0"/>
              </a:rPr>
              <a:t>发明或实用新型专利申请说明书是用以对发明或实用新型的技术、结构、使用方法等进行详细介绍的文字材料，包括：</a:t>
            </a:r>
          </a:p>
        </p:txBody>
      </p:sp>
      <p:sp>
        <p:nvSpPr>
          <p:cNvPr id="11" name="文本框 10"/>
          <p:cNvSpPr txBox="1"/>
          <p:nvPr/>
        </p:nvSpPr>
        <p:spPr>
          <a:xfrm>
            <a:off x="809625" y="3704094"/>
            <a:ext cx="8334375" cy="2462213"/>
          </a:xfrm>
          <a:prstGeom prst="rect">
            <a:avLst/>
          </a:prstGeom>
          <a:noFill/>
        </p:spPr>
        <p:txBody>
          <a:bodyPr wrap="square">
            <a:spAutoFit/>
          </a:bodyPr>
          <a:lstStyle/>
          <a:p>
            <a:pPr eaLnBrk="1" fontAlgn="auto" hangingPunct="1">
              <a:spcBef>
                <a:spcPts val="0"/>
              </a:spcBef>
              <a:spcAft>
                <a:spcPts val="0"/>
              </a:spcAft>
              <a:buFont typeface="Wingdings" panose="05000000000000000000" charset="0"/>
              <a:buNone/>
              <a:defRPr/>
            </a:pP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a:t>
            </a:r>
            <a:r>
              <a:rPr kumimoji="0" lang="en-US" altLang="zh-CN" sz="2200" b="1" kern="0" dirty="0">
                <a:solidFill>
                  <a:schemeClr val="accent2">
                    <a:lumMod val="50000"/>
                  </a:schemeClr>
                </a:solidFill>
                <a:ea typeface="楷体" panose="02010609060101010101" charset="-122"/>
                <a:cs typeface="Times New Roman" panose="02020603050405020304" pitchFamily="18" charset="0"/>
                <a:sym typeface="+mn-ea"/>
              </a:rPr>
              <a:t>1</a:t>
            </a: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）技术领域：专利所述技术领域。</a:t>
            </a:r>
            <a:endParaRPr kumimoji="0" lang="zh-CN" altLang="en-US" sz="2200" b="1" kern="0" dirty="0">
              <a:solidFill>
                <a:schemeClr val="accent2">
                  <a:lumMod val="50000"/>
                </a:schemeClr>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a:t>
            </a:r>
            <a:r>
              <a:rPr kumimoji="0" lang="en-US" altLang="zh-CN" sz="2200" b="1" kern="0" dirty="0">
                <a:solidFill>
                  <a:schemeClr val="accent2">
                    <a:lumMod val="50000"/>
                  </a:schemeClr>
                </a:solidFill>
                <a:ea typeface="楷体" panose="02010609060101010101" charset="-122"/>
                <a:cs typeface="Times New Roman" panose="02020603050405020304" pitchFamily="18" charset="0"/>
                <a:sym typeface="+mn-ea"/>
              </a:rPr>
              <a:t>2</a:t>
            </a: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）背景技术：对专利的理论、检索、审查有用的背景技术。</a:t>
            </a:r>
            <a:endParaRPr kumimoji="0" lang="zh-CN" altLang="en-US" sz="2200" b="1" kern="0" dirty="0">
              <a:solidFill>
                <a:schemeClr val="accent2">
                  <a:lumMod val="50000"/>
                </a:schemeClr>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a:t>
            </a:r>
            <a:r>
              <a:rPr kumimoji="0" lang="en-US" altLang="zh-CN" sz="2200" b="1" kern="0" dirty="0">
                <a:solidFill>
                  <a:schemeClr val="accent2">
                    <a:lumMod val="50000"/>
                  </a:schemeClr>
                </a:solidFill>
                <a:ea typeface="楷体" panose="02010609060101010101" charset="-122"/>
                <a:cs typeface="Times New Roman" panose="02020603050405020304" pitchFamily="18" charset="0"/>
                <a:sym typeface="+mn-ea"/>
              </a:rPr>
              <a:t>3</a:t>
            </a: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）发明内容：专利所需要解决的技术问题，技术方案，及其有益效果。</a:t>
            </a:r>
            <a:endParaRPr kumimoji="0" lang="zh-CN" altLang="en-US" sz="2200" b="1" kern="0" dirty="0">
              <a:solidFill>
                <a:schemeClr val="accent2">
                  <a:lumMod val="50000"/>
                </a:schemeClr>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a:t>
            </a:r>
            <a:r>
              <a:rPr kumimoji="0" lang="en-US" altLang="zh-CN" sz="2200" b="1" kern="0" dirty="0">
                <a:solidFill>
                  <a:schemeClr val="accent2">
                    <a:lumMod val="50000"/>
                  </a:schemeClr>
                </a:solidFill>
                <a:ea typeface="楷体" panose="02010609060101010101" charset="-122"/>
                <a:cs typeface="Times New Roman" panose="02020603050405020304" pitchFamily="18" charset="0"/>
                <a:sym typeface="+mn-ea"/>
              </a:rPr>
              <a:t>4</a:t>
            </a: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）具体实施方法：实施该专利的优选方法。</a:t>
            </a:r>
            <a:endParaRPr kumimoji="0" lang="zh-CN" altLang="en-US" sz="2200" b="1" kern="0" dirty="0">
              <a:solidFill>
                <a:schemeClr val="accent2">
                  <a:lumMod val="50000"/>
                </a:schemeClr>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a:t>
            </a:r>
            <a:r>
              <a:rPr kumimoji="0" lang="en-US" altLang="zh-CN" sz="2200" b="1" kern="0" dirty="0">
                <a:solidFill>
                  <a:schemeClr val="accent2">
                    <a:lumMod val="50000"/>
                  </a:schemeClr>
                </a:solidFill>
                <a:ea typeface="楷体" panose="02010609060101010101" charset="-122"/>
                <a:cs typeface="Times New Roman" panose="02020603050405020304" pitchFamily="18" charset="0"/>
                <a:sym typeface="+mn-ea"/>
              </a:rPr>
              <a:t>5</a:t>
            </a:r>
            <a:r>
              <a:rPr kumimoji="0" lang="zh-CN" altLang="en-US" sz="2200" b="1" kern="0" dirty="0">
                <a:solidFill>
                  <a:schemeClr val="accent2">
                    <a:lumMod val="50000"/>
                  </a:schemeClr>
                </a:solidFill>
                <a:ea typeface="楷体" panose="02010609060101010101" charset="-122"/>
                <a:cs typeface="Times New Roman" panose="02020603050405020304" pitchFamily="18" charset="0"/>
                <a:sym typeface="+mn-ea"/>
              </a:rPr>
              <a:t>）说明书中附图的简要介绍。</a:t>
            </a:r>
            <a:endParaRPr kumimoji="0" lang="zh-CN" altLang="en-US" sz="2200" b="1" kern="0" dirty="0">
              <a:solidFill>
                <a:schemeClr val="accent2">
                  <a:lumMod val="50000"/>
                </a:schemeClr>
              </a:solidFill>
              <a:ea typeface="楷体" panose="02010609060101010101" charset="-122"/>
              <a:cs typeface="Times New Roman" panose="02020603050405020304" pitchFamily="18" charset="0"/>
            </a:endParaRPr>
          </a:p>
          <a:p>
            <a:pPr eaLnBrk="1" fontAlgn="auto" hangingPunct="1">
              <a:spcBef>
                <a:spcPts val="0"/>
              </a:spcBef>
              <a:spcAft>
                <a:spcPts val="0"/>
              </a:spcAft>
              <a:defRPr/>
            </a:pPr>
            <a:endParaRPr kumimoji="0" lang="zh-CN" altLang="en-US" sz="2200" kern="0" dirty="0">
              <a:solidFill>
                <a:schemeClr val="accent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500"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EAF0370-E2F5-4DE7-AEB1-BFB7DF73E2B0}" type="slidenum">
              <a:rPr kumimoji="0" lang="en-US" altLang="zh-CN" sz="2000" smtClean="0"/>
              <a:t>52</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12" name="矩形 4"/>
          <p:cNvSpPr>
            <a:spLocks noChangeArrowheads="1"/>
          </p:cNvSpPr>
          <p:nvPr/>
        </p:nvSpPr>
        <p:spPr bwMode="auto">
          <a:xfrm>
            <a:off x="1031351" y="1052736"/>
            <a:ext cx="7428437" cy="160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457200" indent="-457200">
              <a:buFont typeface="Wingdings" panose="05000000000000000000" pitchFamily="2" charset="2"/>
              <a:buChar char="Ø"/>
            </a:pPr>
            <a:r>
              <a:rPr lang="zh-CN" altLang="en-US" sz="3200" b="1" dirty="0">
                <a:solidFill>
                  <a:schemeClr val="accent2">
                    <a:lumMod val="50000"/>
                  </a:schemeClr>
                </a:solidFill>
                <a:latin typeface="华文楷体" panose="02010600040101010101" pitchFamily="2" charset="-122"/>
                <a:ea typeface="华文楷体" panose="02010600040101010101" pitchFamily="2" charset="-122"/>
              </a:rPr>
              <a:t>说明书摘要：</a:t>
            </a:r>
          </a:p>
          <a:p>
            <a:pPr>
              <a:buNone/>
            </a:pPr>
            <a:r>
              <a:rPr lang="zh-CN" altLang="en-US" sz="2400" b="1" dirty="0">
                <a:solidFill>
                  <a:schemeClr val="accent2">
                    <a:lumMod val="50000"/>
                  </a:schemeClr>
                </a:solidFill>
                <a:latin typeface="宋体" panose="02010600030101010101" pitchFamily="2" charset="-122"/>
              </a:rPr>
              <a:t>    </a:t>
            </a: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摘要是发明或实用新型内容的简要概括。其目的是方便公众对专利文献进行检索，方便专业人员及时了解本行业的技术概况。摘要本身不具备法律效力。</a:t>
            </a:r>
          </a:p>
        </p:txBody>
      </p:sp>
      <p:sp>
        <p:nvSpPr>
          <p:cNvPr id="13" name="矩形 4"/>
          <p:cNvSpPr>
            <a:spLocks noChangeArrowheads="1"/>
          </p:cNvSpPr>
          <p:nvPr/>
        </p:nvSpPr>
        <p:spPr bwMode="auto">
          <a:xfrm>
            <a:off x="1200840" y="2666103"/>
            <a:ext cx="7089458" cy="3914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r>
              <a:rPr lang="zh-CN" altLang="en-US" b="1" dirty="0">
                <a:solidFill>
                  <a:schemeClr val="accent2">
                    <a:lumMod val="50000"/>
                  </a:schemeClr>
                </a:solidFill>
                <a:latin typeface="华文楷体" panose="02010600040101010101" pitchFamily="2" charset="-122"/>
                <a:ea typeface="华文楷体" panose="02010600040101010101" pitchFamily="2" charset="-122"/>
              </a:rPr>
              <a:t>说明书摘要要求：</a:t>
            </a:r>
          </a:p>
          <a:p>
            <a:pPr>
              <a:buNone/>
            </a:pPr>
            <a:r>
              <a:rPr lang="en-US" altLang="zh-CN" sz="2200" b="1" dirty="0">
                <a:solidFill>
                  <a:schemeClr val="accent1">
                    <a:lumMod val="50000"/>
                  </a:schemeClr>
                </a:solidFill>
                <a:latin typeface="华文楷体" panose="02010600040101010101" pitchFamily="2" charset="-122"/>
                <a:ea typeface="华文楷体" panose="02010600040101010101" pitchFamily="2" charset="-122"/>
              </a:rPr>
              <a:t>    </a:t>
            </a:r>
            <a:r>
              <a:rPr lang="en-US" altLang="zh-CN" sz="2200" b="1" dirty="0">
                <a:solidFill>
                  <a:schemeClr val="accent2">
                    <a:lumMod val="50000"/>
                  </a:schemeClr>
                </a:solidFill>
                <a:latin typeface="华文楷体" panose="02010600040101010101" pitchFamily="2" charset="-122"/>
                <a:ea typeface="华文楷体" panose="02010600040101010101" pitchFamily="2" charset="-122"/>
              </a:rPr>
              <a:t>1</a:t>
            </a: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、摘要应当写明发明的</a:t>
            </a:r>
            <a:r>
              <a:rPr lang="zh-CN" altLang="en-US" sz="2200" b="1" dirty="0">
                <a:solidFill>
                  <a:srgbClr val="FF0000"/>
                </a:solidFill>
                <a:latin typeface="华文楷体" panose="02010600040101010101" pitchFamily="2" charset="-122"/>
                <a:ea typeface="华文楷体" panose="02010600040101010101" pitchFamily="2" charset="-122"/>
              </a:rPr>
              <a:t>名称</a:t>
            </a: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、所属的</a:t>
            </a:r>
            <a:r>
              <a:rPr lang="zh-CN" altLang="en-US" sz="2200" b="1" dirty="0">
                <a:solidFill>
                  <a:srgbClr val="FF0000"/>
                </a:solidFill>
                <a:latin typeface="华文楷体" panose="02010600040101010101" pitchFamily="2" charset="-122"/>
                <a:ea typeface="华文楷体" panose="02010600040101010101" pitchFamily="2" charset="-122"/>
              </a:rPr>
              <a:t>技术领域</a:t>
            </a:r>
            <a:r>
              <a:rPr lang="zh-CN" altLang="en-US" sz="2200" b="1" dirty="0">
                <a:solidFill>
                  <a:schemeClr val="bg1"/>
                </a:solidFill>
                <a:latin typeface="华文楷体" panose="02010600040101010101" pitchFamily="2" charset="-122"/>
                <a:ea typeface="华文楷体" panose="02010600040101010101" pitchFamily="2" charset="-122"/>
              </a:rPr>
              <a:t>、要解决的</a:t>
            </a:r>
            <a:r>
              <a:rPr lang="zh-CN" altLang="en-US" sz="2200" b="1" dirty="0">
                <a:solidFill>
                  <a:srgbClr val="FF0000"/>
                </a:solidFill>
                <a:latin typeface="华文楷体" panose="02010600040101010101" pitchFamily="2" charset="-122"/>
                <a:ea typeface="华文楷体" panose="02010600040101010101" pitchFamily="2" charset="-122"/>
              </a:rPr>
              <a:t>技术问题、主要技术特征和用途</a:t>
            </a: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。不得出现商业性宣传用语或过多的优点描述。</a:t>
            </a:r>
          </a:p>
          <a:p>
            <a:pPr>
              <a:buNone/>
            </a:pPr>
            <a:r>
              <a:rPr lang="en-US" altLang="zh-CN" sz="2200" b="1" dirty="0">
                <a:solidFill>
                  <a:schemeClr val="accent2">
                    <a:lumMod val="50000"/>
                  </a:schemeClr>
                </a:solidFill>
                <a:latin typeface="华文楷体" panose="02010600040101010101" pitchFamily="2" charset="-122"/>
                <a:ea typeface="华文楷体" panose="02010600040101010101" pitchFamily="2" charset="-122"/>
              </a:rPr>
              <a:t>    2</a:t>
            </a: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、摘要中可以包含有最能说明发明创造技术特征的数学式或化学式。发明创造有附图的，应当指定并提交一幅最能说明发明创造技术特征的图，画在摘要附图表格上，作为</a:t>
            </a:r>
            <a:r>
              <a:rPr lang="zh-CN" altLang="en-US" sz="2200" b="1" dirty="0">
                <a:solidFill>
                  <a:srgbClr val="FF0000"/>
                </a:solidFill>
                <a:latin typeface="华文楷体" panose="02010600040101010101" pitchFamily="2" charset="-122"/>
                <a:ea typeface="华文楷体" panose="02010600040101010101" pitchFamily="2" charset="-122"/>
              </a:rPr>
              <a:t>摘要附图</a:t>
            </a: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a:t>
            </a:r>
          </a:p>
          <a:p>
            <a:pPr>
              <a:buNone/>
            </a:pPr>
            <a:r>
              <a:rPr lang="en-US" altLang="zh-CN" sz="2200" b="1" dirty="0">
                <a:solidFill>
                  <a:schemeClr val="accent2">
                    <a:lumMod val="50000"/>
                  </a:schemeClr>
                </a:solidFill>
                <a:latin typeface="华文楷体" panose="02010600040101010101" pitchFamily="2" charset="-122"/>
                <a:ea typeface="华文楷体" panose="02010600040101010101" pitchFamily="2" charset="-122"/>
              </a:rPr>
              <a:t>    3</a:t>
            </a: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、除非经审查员同意，摘要的文字部分一般不得超过</a:t>
            </a:r>
            <a:r>
              <a:rPr lang="en-US" altLang="zh-CN" sz="2200" b="1" dirty="0">
                <a:solidFill>
                  <a:srgbClr val="FF0000"/>
                </a:solidFill>
                <a:latin typeface="华文楷体" panose="02010600040101010101" pitchFamily="2" charset="-122"/>
                <a:ea typeface="华文楷体" panose="02010600040101010101" pitchFamily="2" charset="-122"/>
              </a:rPr>
              <a:t>300</a:t>
            </a:r>
            <a:r>
              <a:rPr lang="zh-CN" altLang="en-US" sz="2200" b="1" dirty="0">
                <a:solidFill>
                  <a:srgbClr val="FF0000"/>
                </a:solidFill>
                <a:latin typeface="华文楷体" panose="02010600040101010101" pitchFamily="2" charset="-122"/>
                <a:ea typeface="华文楷体" panose="02010600040101010101" pitchFamily="2" charset="-122"/>
              </a:rPr>
              <a:t>个字</a:t>
            </a: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和清晰。摘要附图的大小度要保证在其缩小到</a:t>
            </a:r>
            <a:r>
              <a:rPr lang="en-US" altLang="zh-CN" sz="2200" b="1" dirty="0">
                <a:solidFill>
                  <a:schemeClr val="accent2">
                    <a:lumMod val="50000"/>
                  </a:schemeClr>
                </a:solidFill>
                <a:latin typeface="华文楷体" panose="02010600040101010101" pitchFamily="2" charset="-122"/>
                <a:ea typeface="华文楷体" panose="02010600040101010101" pitchFamily="2" charset="-122"/>
              </a:rPr>
              <a:t>4</a:t>
            </a:r>
            <a:r>
              <a:rPr lang="zh-CN" altLang="en-US" sz="2200" b="1" dirty="0">
                <a:solidFill>
                  <a:schemeClr val="accent2">
                    <a:lumMod val="50000"/>
                  </a:schemeClr>
                </a:solidFill>
                <a:latin typeface="华文楷体" panose="02010600040101010101" pitchFamily="2" charset="-122"/>
                <a:ea typeface="华文楷体" panose="02010600040101010101" pitchFamily="2" charset="-122"/>
              </a:rPr>
              <a:t>厘米时仍能清楚地分辨出图中的细节。</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77F8EA99-4C44-45B3-9C7D-4DD52C7DC4EC}" type="slidenum">
              <a:rPr lang="en-US" altLang="zh-CN" smtClean="0"/>
              <a:t>53</a:t>
            </a:fld>
            <a:endParaRPr lang="en-US" altLang="zh-CN"/>
          </a:p>
        </p:txBody>
      </p:sp>
      <p:pic>
        <p:nvPicPr>
          <p:cNvPr id="4" name="图片 3"/>
          <p:cNvPicPr>
            <a:picLocks noChangeAspect="1"/>
          </p:cNvPicPr>
          <p:nvPr/>
        </p:nvPicPr>
        <p:blipFill>
          <a:blip r:embed="rId2"/>
          <a:stretch>
            <a:fillRect/>
          </a:stretch>
        </p:blipFill>
        <p:spPr>
          <a:xfrm>
            <a:off x="2679894" y="1812387"/>
            <a:ext cx="6096953" cy="1946434"/>
          </a:xfrm>
          <a:prstGeom prst="rect">
            <a:avLst/>
          </a:prstGeom>
          <a:ln>
            <a:solidFill>
              <a:srgbClr val="002060"/>
            </a:solidFill>
          </a:ln>
        </p:spPr>
      </p:pic>
      <p:sp>
        <p:nvSpPr>
          <p:cNvPr id="5" name="文本框 4"/>
          <p:cNvSpPr txBox="1"/>
          <p:nvPr/>
        </p:nvSpPr>
        <p:spPr>
          <a:xfrm>
            <a:off x="792599" y="1124744"/>
            <a:ext cx="2051209" cy="2203360"/>
          </a:xfrm>
          <a:prstGeom prst="rect">
            <a:avLst/>
          </a:prstGeom>
          <a:noFill/>
        </p:spPr>
        <p:txBody>
          <a:bodyPr wrap="square" rtlCol="0">
            <a:spAutoFit/>
          </a:bodyPr>
          <a:lstStyle/>
          <a:p>
            <a:pPr>
              <a:lnSpc>
                <a:spcPct val="130000"/>
              </a:lnSpc>
            </a:pPr>
            <a:r>
              <a:rPr lang="zh-CN" altLang="en-US" sz="2700" b="1" dirty="0">
                <a:solidFill>
                  <a:srgbClr val="002060"/>
                </a:solidFill>
                <a:latin typeface="华文楷体" panose="02010600040101010101" pitchFamily="2" charset="-122"/>
                <a:ea typeface="华文楷体" panose="02010600040101010101" pitchFamily="2" charset="-122"/>
                <a:sym typeface="+mn-ea"/>
              </a:rPr>
              <a:t>发明名称</a:t>
            </a:r>
          </a:p>
          <a:p>
            <a:pPr>
              <a:lnSpc>
                <a:spcPct val="130000"/>
              </a:lnSpc>
            </a:pPr>
            <a:r>
              <a:rPr lang="zh-CN" altLang="en-US" sz="2700" b="1" dirty="0">
                <a:solidFill>
                  <a:srgbClr val="002060"/>
                </a:solidFill>
                <a:latin typeface="华文楷体" panose="02010600040101010101" pitchFamily="2" charset="-122"/>
                <a:ea typeface="华文楷体" panose="02010600040101010101" pitchFamily="2" charset="-122"/>
                <a:sym typeface="+mn-ea"/>
              </a:rPr>
              <a:t>技术领域</a:t>
            </a:r>
          </a:p>
          <a:p>
            <a:pPr>
              <a:lnSpc>
                <a:spcPct val="130000"/>
              </a:lnSpc>
            </a:pPr>
            <a:r>
              <a:rPr lang="zh-CN" altLang="en-US" sz="2700" b="1" dirty="0">
                <a:solidFill>
                  <a:srgbClr val="002060"/>
                </a:solidFill>
                <a:latin typeface="华文楷体" panose="02010600040101010101" pitchFamily="2" charset="-122"/>
                <a:ea typeface="华文楷体" panose="02010600040101010101" pitchFamily="2" charset="-122"/>
                <a:sym typeface="+mn-ea"/>
              </a:rPr>
              <a:t>技术特征</a:t>
            </a:r>
          </a:p>
          <a:p>
            <a:pPr>
              <a:lnSpc>
                <a:spcPct val="130000"/>
              </a:lnSpc>
            </a:pPr>
            <a:r>
              <a:rPr lang="zh-CN" altLang="en-US" sz="2700" b="1" dirty="0">
                <a:solidFill>
                  <a:srgbClr val="002060"/>
                </a:solidFill>
                <a:latin typeface="华文楷体" panose="02010600040101010101" pitchFamily="2" charset="-122"/>
                <a:ea typeface="华文楷体" panose="02010600040101010101" pitchFamily="2" charset="-122"/>
                <a:sym typeface="+mn-ea"/>
              </a:rPr>
              <a:t>发明优点</a:t>
            </a:r>
          </a:p>
        </p:txBody>
      </p:sp>
      <p:sp>
        <p:nvSpPr>
          <p:cNvPr id="6" name="矩形 5"/>
          <p:cNvSpPr/>
          <p:nvPr/>
        </p:nvSpPr>
        <p:spPr>
          <a:xfrm>
            <a:off x="7480970" y="2245355"/>
            <a:ext cx="1333976" cy="390525"/>
          </a:xfrm>
          <a:prstGeom prst="rect">
            <a:avLst/>
          </a:prstGeom>
          <a:noFill/>
          <a:ln w="38100">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2">
                  <a:lumMod val="50000"/>
                </a:schemeClr>
              </a:solidFill>
            </a:endParaRPr>
          </a:p>
        </p:txBody>
      </p:sp>
      <p:sp>
        <p:nvSpPr>
          <p:cNvPr id="7" name="矩形 6"/>
          <p:cNvSpPr/>
          <p:nvPr/>
        </p:nvSpPr>
        <p:spPr>
          <a:xfrm>
            <a:off x="3766220" y="2245355"/>
            <a:ext cx="1333976" cy="323850"/>
          </a:xfrm>
          <a:prstGeom prst="rect">
            <a:avLst/>
          </a:prstGeom>
          <a:noFill/>
          <a:ln w="38100">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2060"/>
              </a:solidFill>
            </a:endParaRPr>
          </a:p>
        </p:txBody>
      </p:sp>
      <p:sp>
        <p:nvSpPr>
          <p:cNvPr id="8" name="矩形 7"/>
          <p:cNvSpPr/>
          <p:nvPr/>
        </p:nvSpPr>
        <p:spPr>
          <a:xfrm>
            <a:off x="2717994" y="3435980"/>
            <a:ext cx="1886426" cy="390525"/>
          </a:xfrm>
          <a:prstGeom prst="rect">
            <a:avLst/>
          </a:prstGeom>
          <a:noFill/>
          <a:ln w="38100">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2">
                  <a:lumMod val="50000"/>
                </a:schemeClr>
              </a:solidFill>
            </a:endParaRPr>
          </a:p>
        </p:txBody>
      </p:sp>
      <p:sp>
        <p:nvSpPr>
          <p:cNvPr id="9" name="矩形 8"/>
          <p:cNvSpPr/>
          <p:nvPr/>
        </p:nvSpPr>
        <p:spPr>
          <a:xfrm>
            <a:off x="4222944" y="2617307"/>
            <a:ext cx="1619726" cy="280511"/>
          </a:xfrm>
          <a:prstGeom prst="rect">
            <a:avLst/>
          </a:prstGeom>
          <a:noFill/>
          <a:ln w="38100">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2">
                  <a:lumMod val="50000"/>
                </a:schemeClr>
              </a:solidFill>
            </a:endParaRPr>
          </a:p>
        </p:txBody>
      </p:sp>
      <p:cxnSp>
        <p:nvCxnSpPr>
          <p:cNvPr id="10" name="直接连接符 9"/>
          <p:cNvCxnSpPr>
            <a:endCxn id="7" idx="1"/>
          </p:cNvCxnSpPr>
          <p:nvPr/>
        </p:nvCxnSpPr>
        <p:spPr>
          <a:xfrm>
            <a:off x="2144589" y="2077239"/>
            <a:ext cx="1621631" cy="330041"/>
          </a:xfrm>
          <a:prstGeom prst="line">
            <a:avLst/>
          </a:prstGeom>
          <a:solidFill>
            <a:schemeClr val="accent1"/>
          </a:solid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16380000" flipV="1">
            <a:off x="3710975" y="2380134"/>
            <a:ext cx="53340" cy="5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accent2">
                  <a:lumMod val="50000"/>
                </a:schemeClr>
              </a:solidFill>
            </a:endParaRPr>
          </a:p>
        </p:txBody>
      </p:sp>
      <p:cxnSp>
        <p:nvCxnSpPr>
          <p:cNvPr id="12" name="直接连接符 11"/>
          <p:cNvCxnSpPr>
            <a:endCxn id="13" idx="4"/>
          </p:cNvCxnSpPr>
          <p:nvPr/>
        </p:nvCxnSpPr>
        <p:spPr>
          <a:xfrm>
            <a:off x="2151732" y="1484784"/>
            <a:ext cx="5273993" cy="949166"/>
          </a:xfrm>
          <a:prstGeom prst="line">
            <a:avLst/>
          </a:prstGeom>
          <a:solidFill>
            <a:schemeClr val="accent1"/>
          </a:solid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rot="16380000" flipV="1">
            <a:off x="7425725" y="2408233"/>
            <a:ext cx="53340" cy="5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accent2">
                  <a:lumMod val="50000"/>
                </a:schemeClr>
              </a:solidFill>
            </a:endParaRPr>
          </a:p>
        </p:txBody>
      </p:sp>
      <p:cxnSp>
        <p:nvCxnSpPr>
          <p:cNvPr id="14" name="直接连接符 13"/>
          <p:cNvCxnSpPr>
            <a:endCxn id="9" idx="1"/>
          </p:cNvCxnSpPr>
          <p:nvPr/>
        </p:nvCxnSpPr>
        <p:spPr>
          <a:xfrm>
            <a:off x="2151733" y="2582540"/>
            <a:ext cx="2071211" cy="175260"/>
          </a:xfrm>
          <a:prstGeom prst="line">
            <a:avLst/>
          </a:prstGeom>
          <a:solidFill>
            <a:schemeClr val="accent1"/>
          </a:solid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6380000" flipV="1">
            <a:off x="4167699" y="2730654"/>
            <a:ext cx="53340" cy="5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accent2">
                  <a:lumMod val="50000"/>
                </a:schemeClr>
              </a:solidFill>
            </a:endParaRPr>
          </a:p>
        </p:txBody>
      </p:sp>
      <p:cxnSp>
        <p:nvCxnSpPr>
          <p:cNvPr id="16" name="直接连接符 15"/>
          <p:cNvCxnSpPr>
            <a:endCxn id="8" idx="1"/>
          </p:cNvCxnSpPr>
          <p:nvPr/>
        </p:nvCxnSpPr>
        <p:spPr>
          <a:xfrm>
            <a:off x="2051720" y="3170709"/>
            <a:ext cx="666274" cy="460534"/>
          </a:xfrm>
          <a:prstGeom prst="line">
            <a:avLst/>
          </a:prstGeom>
          <a:solidFill>
            <a:schemeClr val="accent1"/>
          </a:solid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rot="16380000" flipV="1">
            <a:off x="2662749" y="3585047"/>
            <a:ext cx="53340" cy="5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accent2">
                  <a:lumMod val="50000"/>
                </a:schemeClr>
              </a:solidFill>
            </a:endParaRPr>
          </a:p>
        </p:txBody>
      </p:sp>
      <p:sp>
        <p:nvSpPr>
          <p:cNvPr id="18"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3" grpId="0" animBg="1"/>
      <p:bldP spid="15"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54</a:t>
            </a:fld>
            <a:endParaRPr lang="en-US" altLang="zh-CN"/>
          </a:p>
        </p:txBody>
      </p:sp>
      <p:sp>
        <p:nvSpPr>
          <p:cNvPr id="5" name="矩形 4"/>
          <p:cNvSpPr>
            <a:spLocks noChangeArrowheads="1"/>
          </p:cNvSpPr>
          <p:nvPr/>
        </p:nvSpPr>
        <p:spPr bwMode="auto">
          <a:xfrm>
            <a:off x="827584" y="1196752"/>
            <a:ext cx="8064896" cy="503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457200" indent="-457200">
              <a:buFont typeface="Wingdings" panose="05000000000000000000" pitchFamily="2" charset="2"/>
              <a:buChar char="Ø"/>
            </a:pPr>
            <a:r>
              <a:rPr lang="zh-CN" altLang="en-US" b="1" dirty="0">
                <a:solidFill>
                  <a:srgbClr val="002060"/>
                </a:solidFill>
                <a:latin typeface="华文楷体" panose="02010600040101010101" pitchFamily="2" charset="-122"/>
                <a:ea typeface="华文楷体" panose="02010600040101010101" pitchFamily="2" charset="-122"/>
              </a:rPr>
              <a:t>说明书的要求：</a:t>
            </a:r>
          </a:p>
          <a:p>
            <a:pPr>
              <a:buNone/>
            </a:pPr>
            <a:r>
              <a:rPr lang="en-US" altLang="zh-CN" sz="2200" b="1" dirty="0">
                <a:solidFill>
                  <a:srgbClr val="002060"/>
                </a:solidFill>
                <a:latin typeface="华文楷体" panose="02010600040101010101" pitchFamily="2" charset="-122"/>
                <a:ea typeface="华文楷体" panose="02010600040101010101" pitchFamily="2" charset="-122"/>
              </a:rPr>
              <a:t>    1</a:t>
            </a:r>
            <a:r>
              <a:rPr lang="zh-CN" altLang="en-US" sz="2200" b="1" dirty="0">
                <a:solidFill>
                  <a:srgbClr val="002060"/>
                </a:solidFill>
                <a:latin typeface="华文楷体" panose="02010600040101010101" pitchFamily="2" charset="-122"/>
                <a:ea typeface="华文楷体" panose="02010600040101010101" pitchFamily="2" charset="-122"/>
              </a:rPr>
              <a:t>、</a:t>
            </a:r>
            <a:r>
              <a:rPr lang="zh-CN" altLang="en-US" sz="2200" b="1" dirty="0">
                <a:solidFill>
                  <a:srgbClr val="FF0000"/>
                </a:solidFill>
                <a:latin typeface="华文楷体" panose="02010600040101010101" pitchFamily="2" charset="-122"/>
                <a:ea typeface="华文楷体" panose="02010600040101010101" pitchFamily="2" charset="-122"/>
              </a:rPr>
              <a:t>应清楚、完整地写明发明内容</a:t>
            </a:r>
            <a:r>
              <a:rPr lang="zh-CN" altLang="en-US" sz="2200" b="1" dirty="0">
                <a:solidFill>
                  <a:srgbClr val="002060"/>
                </a:solidFill>
                <a:latin typeface="华文楷体" panose="02010600040101010101" pitchFamily="2" charset="-122"/>
                <a:ea typeface="华文楷体" panose="02010600040101010101" pitchFamily="2" charset="-122"/>
              </a:rPr>
              <a:t>，使所属技术领域的普通专业人员能够根据此内容实施发明创造。不得隐瞒任何实质性的技术要求。</a:t>
            </a:r>
          </a:p>
          <a:p>
            <a:pPr>
              <a:buNone/>
            </a:pPr>
            <a:r>
              <a:rPr lang="en-US" altLang="zh-CN" sz="2200" b="1" dirty="0">
                <a:solidFill>
                  <a:srgbClr val="002060"/>
                </a:solidFill>
                <a:latin typeface="华文楷体" panose="02010600040101010101" pitchFamily="2" charset="-122"/>
                <a:ea typeface="华文楷体" panose="02010600040101010101" pitchFamily="2" charset="-122"/>
              </a:rPr>
              <a:t>    2</a:t>
            </a:r>
            <a:r>
              <a:rPr lang="zh-CN" altLang="en-US" sz="2200" b="1" dirty="0">
                <a:solidFill>
                  <a:srgbClr val="002060"/>
                </a:solidFill>
                <a:latin typeface="华文楷体" panose="02010600040101010101" pitchFamily="2" charset="-122"/>
                <a:ea typeface="华文楷体" panose="02010600040101010101" pitchFamily="2" charset="-122"/>
              </a:rPr>
              <a:t>、说明书中各部分内容一般以单独段落进行阐述。</a:t>
            </a:r>
          </a:p>
          <a:p>
            <a:pPr>
              <a:buNone/>
            </a:pPr>
            <a:r>
              <a:rPr lang="en-US" altLang="zh-CN" sz="2200" b="1" dirty="0">
                <a:solidFill>
                  <a:srgbClr val="002060"/>
                </a:solidFill>
                <a:latin typeface="华文楷体" panose="02010600040101010101" pitchFamily="2" charset="-122"/>
                <a:ea typeface="华文楷体" panose="02010600040101010101" pitchFamily="2" charset="-122"/>
              </a:rPr>
              <a:t>    3</a:t>
            </a:r>
            <a:r>
              <a:rPr lang="zh-CN" altLang="en-US" sz="2200" b="1" dirty="0">
                <a:solidFill>
                  <a:srgbClr val="002060"/>
                </a:solidFill>
                <a:latin typeface="华文楷体" panose="02010600040101010101" pitchFamily="2" charset="-122"/>
                <a:ea typeface="华文楷体" panose="02010600040101010101" pitchFamily="2" charset="-122"/>
              </a:rPr>
              <a:t>、说明书中保持用词一致性。使用该技术领域通用的名词术语。</a:t>
            </a:r>
          </a:p>
          <a:p>
            <a:pPr>
              <a:buNone/>
            </a:pPr>
            <a:r>
              <a:rPr lang="en-US" altLang="zh-CN" sz="2200" b="1" dirty="0">
                <a:solidFill>
                  <a:srgbClr val="002060"/>
                </a:solidFill>
                <a:latin typeface="华文楷体" panose="02010600040101010101" pitchFamily="2" charset="-122"/>
                <a:ea typeface="华文楷体" panose="02010600040101010101" pitchFamily="2" charset="-122"/>
              </a:rPr>
              <a:t>    4</a:t>
            </a:r>
            <a:r>
              <a:rPr lang="zh-CN" altLang="en-US" sz="2200" b="1" dirty="0">
                <a:solidFill>
                  <a:srgbClr val="002060"/>
                </a:solidFill>
                <a:latin typeface="华文楷体" panose="02010600040101010101" pitchFamily="2" charset="-122"/>
                <a:ea typeface="华文楷体" panose="02010600040101010101" pitchFamily="2" charset="-122"/>
              </a:rPr>
              <a:t>、使用国家计量部门规定的国际通用计量单位。</a:t>
            </a:r>
          </a:p>
          <a:p>
            <a:pPr>
              <a:buNone/>
            </a:pPr>
            <a:r>
              <a:rPr lang="en-US" altLang="zh-CN" sz="2200" b="1" dirty="0">
                <a:solidFill>
                  <a:srgbClr val="002060"/>
                </a:solidFill>
                <a:latin typeface="华文楷体" panose="02010600040101010101" pitchFamily="2" charset="-122"/>
                <a:ea typeface="华文楷体" panose="02010600040101010101" pitchFamily="2" charset="-122"/>
              </a:rPr>
              <a:t>    5</a:t>
            </a:r>
            <a:r>
              <a:rPr lang="zh-CN" altLang="en-US" sz="2200" b="1" dirty="0">
                <a:solidFill>
                  <a:srgbClr val="002060"/>
                </a:solidFill>
                <a:latin typeface="华文楷体" panose="02010600040101010101" pitchFamily="2" charset="-122"/>
                <a:ea typeface="华文楷体" panose="02010600040101010101" pitchFamily="2" charset="-122"/>
              </a:rPr>
              <a:t>、说明书中可以有化学式、数学式。说明书附图应附在说明书之后。</a:t>
            </a:r>
          </a:p>
          <a:p>
            <a:pPr>
              <a:buNone/>
            </a:pPr>
            <a:r>
              <a:rPr lang="en-US" altLang="zh-CN" sz="2200" b="1" dirty="0">
                <a:solidFill>
                  <a:srgbClr val="002060"/>
                </a:solidFill>
                <a:latin typeface="华文楷体" panose="02010600040101010101" pitchFamily="2" charset="-122"/>
                <a:ea typeface="华文楷体" panose="02010600040101010101" pitchFamily="2" charset="-122"/>
              </a:rPr>
              <a:t>    6</a:t>
            </a:r>
            <a:r>
              <a:rPr lang="zh-CN" altLang="en-US" sz="2200" b="1" dirty="0">
                <a:solidFill>
                  <a:srgbClr val="002060"/>
                </a:solidFill>
                <a:latin typeface="华文楷体" panose="02010600040101010101" pitchFamily="2" charset="-122"/>
                <a:ea typeface="华文楷体" panose="02010600040101010101" pitchFamily="2" charset="-122"/>
              </a:rPr>
              <a:t>、说明书题目和正文中，不能使用商业性宣传用语。</a:t>
            </a:r>
          </a:p>
          <a:p>
            <a:pPr>
              <a:buNone/>
            </a:pPr>
            <a:r>
              <a:rPr lang="en-US" altLang="zh-CN" sz="2200" b="1" dirty="0">
                <a:solidFill>
                  <a:srgbClr val="002060"/>
                </a:solidFill>
                <a:latin typeface="华文楷体" panose="02010600040101010101" pitchFamily="2" charset="-122"/>
                <a:ea typeface="华文楷体" panose="02010600040101010101" pitchFamily="2" charset="-122"/>
              </a:rPr>
              <a:t>    7</a:t>
            </a:r>
            <a:r>
              <a:rPr lang="zh-CN" altLang="en-US" sz="2200" b="1" dirty="0">
                <a:solidFill>
                  <a:srgbClr val="002060"/>
                </a:solidFill>
                <a:latin typeface="华文楷体" panose="02010600040101010101" pitchFamily="2" charset="-122"/>
                <a:ea typeface="华文楷体" panose="02010600040101010101" pitchFamily="2" charset="-122"/>
              </a:rPr>
              <a:t>、涉及外文技术文献或无统一译名的技术名词时，要在译文后注明原文。</a:t>
            </a:r>
          </a:p>
        </p:txBody>
      </p:sp>
      <p:sp>
        <p:nvSpPr>
          <p:cNvPr id="6"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55</a:t>
            </a:fld>
            <a:endParaRPr lang="en-US" altLang="zh-CN"/>
          </a:p>
        </p:txBody>
      </p:sp>
      <p:sp>
        <p:nvSpPr>
          <p:cNvPr id="5" name="矩形 4"/>
          <p:cNvSpPr>
            <a:spLocks noChangeArrowheads="1"/>
          </p:cNvSpPr>
          <p:nvPr/>
        </p:nvSpPr>
        <p:spPr bwMode="auto">
          <a:xfrm>
            <a:off x="827584" y="925257"/>
            <a:ext cx="8316416" cy="232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457200" indent="-457200">
              <a:buFont typeface="Wingdings" panose="05000000000000000000" pitchFamily="2" charset="2"/>
              <a:buChar char="Ø"/>
            </a:pPr>
            <a:r>
              <a:rPr lang="zh-CN" altLang="en-US" b="1" dirty="0">
                <a:solidFill>
                  <a:srgbClr val="002060"/>
                </a:solidFill>
                <a:latin typeface="华文楷体" panose="02010600040101010101" pitchFamily="2" charset="-122"/>
                <a:ea typeface="华文楷体" panose="02010600040101010101" pitchFamily="2" charset="-122"/>
              </a:rPr>
              <a:t>说明书结构：</a:t>
            </a:r>
          </a:p>
          <a:p>
            <a:pPr>
              <a:buNone/>
            </a:pPr>
            <a:r>
              <a:rPr lang="zh-CN" altLang="en-US" b="1" dirty="0">
                <a:solidFill>
                  <a:srgbClr val="002060"/>
                </a:solidFill>
                <a:latin typeface="华文楷体" panose="02010600040101010101" pitchFamily="2" charset="-122"/>
                <a:ea typeface="华文楷体" panose="02010600040101010101" pitchFamily="2" charset="-122"/>
              </a:rPr>
              <a:t>    </a:t>
            </a:r>
            <a:r>
              <a:rPr lang="zh-CN" altLang="en-US" sz="2400" b="1" dirty="0">
                <a:solidFill>
                  <a:srgbClr val="002060"/>
                </a:solidFill>
                <a:latin typeface="华文楷体" panose="02010600040101010101" pitchFamily="2" charset="-122"/>
                <a:ea typeface="华文楷体" panose="02010600040101010101" pitchFamily="2" charset="-122"/>
              </a:rPr>
              <a:t>依据专利法实施细则第</a:t>
            </a:r>
            <a:r>
              <a:rPr lang="en-US" altLang="zh-CN" sz="2400" b="1" dirty="0">
                <a:solidFill>
                  <a:srgbClr val="002060"/>
                </a:solidFill>
                <a:latin typeface="华文楷体" panose="02010600040101010101" pitchFamily="2" charset="-122"/>
                <a:ea typeface="华文楷体" panose="02010600040101010101" pitchFamily="2" charset="-122"/>
              </a:rPr>
              <a:t>18</a:t>
            </a:r>
            <a:r>
              <a:rPr lang="zh-CN" altLang="en-US" sz="2400" b="1" dirty="0">
                <a:solidFill>
                  <a:srgbClr val="002060"/>
                </a:solidFill>
                <a:latin typeface="华文楷体" panose="02010600040101010101" pitchFamily="2" charset="-122"/>
                <a:ea typeface="华文楷体" panose="02010600040101010101" pitchFamily="2" charset="-122"/>
              </a:rPr>
              <a:t>条规定，说明书内容包括</a:t>
            </a:r>
            <a:r>
              <a:rPr lang="en-US" altLang="zh-CN" sz="2400" b="1" dirty="0">
                <a:solidFill>
                  <a:srgbClr val="002060"/>
                </a:solidFill>
                <a:latin typeface="华文楷体" panose="02010600040101010101" pitchFamily="2" charset="-122"/>
                <a:ea typeface="华文楷体" panose="02010600040101010101" pitchFamily="2" charset="-122"/>
              </a:rPr>
              <a:t>8</a:t>
            </a:r>
            <a:r>
              <a:rPr lang="zh-CN" altLang="en-US" sz="2400" b="1" dirty="0">
                <a:solidFill>
                  <a:srgbClr val="002060"/>
                </a:solidFill>
                <a:latin typeface="华文楷体" panose="02010600040101010101" pitchFamily="2" charset="-122"/>
                <a:ea typeface="华文楷体" panose="02010600040101010101" pitchFamily="2" charset="-122"/>
              </a:rPr>
              <a:t>部分，分别为：</a:t>
            </a:r>
            <a:r>
              <a:rPr lang="zh-CN" altLang="en-US" sz="2400" b="1" dirty="0">
                <a:solidFill>
                  <a:srgbClr val="FF0000"/>
                </a:solidFill>
                <a:latin typeface="华文楷体" panose="02010600040101010101" pitchFamily="2" charset="-122"/>
                <a:ea typeface="华文楷体" panose="02010600040101010101" pitchFamily="2" charset="-122"/>
              </a:rPr>
              <a:t>名称、所属技术领域、现有技术及背景技术、发明目的、技术方案、相对优点及积极效果、附图的说明、实施例</a:t>
            </a:r>
            <a:r>
              <a:rPr lang="zh-CN" altLang="en-US" sz="2400" b="1" dirty="0">
                <a:solidFill>
                  <a:srgbClr val="002060"/>
                </a:solidFill>
                <a:latin typeface="华文楷体" panose="02010600040101010101" pitchFamily="2" charset="-122"/>
                <a:ea typeface="华文楷体" panose="02010600040101010101" pitchFamily="2" charset="-122"/>
              </a:rPr>
              <a:t>。除发明名称外，其余各部分应当至少使用一个自然段，但不需加序号和列标题。</a:t>
            </a:r>
          </a:p>
        </p:txBody>
      </p:sp>
      <p:sp>
        <p:nvSpPr>
          <p:cNvPr id="7" name="矩形 4"/>
          <p:cNvSpPr>
            <a:spLocks noChangeArrowheads="1"/>
          </p:cNvSpPr>
          <p:nvPr/>
        </p:nvSpPr>
        <p:spPr bwMode="auto">
          <a:xfrm>
            <a:off x="969143" y="3458344"/>
            <a:ext cx="7632848" cy="26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a:solidFill>
                  <a:srgbClr val="002060"/>
                </a:solidFill>
                <a:latin typeface="华文楷体" panose="02010600040101010101" pitchFamily="2" charset="-122"/>
                <a:ea typeface="华文楷体" panose="02010600040101010101" pitchFamily="2" charset="-122"/>
              </a:rPr>
              <a:t>1</a:t>
            </a:r>
            <a:r>
              <a:rPr lang="zh-CN" altLang="en-US" sz="2400" b="1" dirty="0">
                <a:solidFill>
                  <a:srgbClr val="002060"/>
                </a:solidFill>
                <a:latin typeface="华文楷体" panose="02010600040101010101" pitchFamily="2" charset="-122"/>
                <a:ea typeface="华文楷体" panose="02010600040101010101" pitchFamily="2" charset="-122"/>
              </a:rPr>
              <a:t>、名称：</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a:t>
            </a:r>
            <a:r>
              <a:rPr lang="zh-CN" altLang="en-US" sz="2400" b="1" dirty="0">
                <a:solidFill>
                  <a:srgbClr val="FF0000"/>
                </a:solidFill>
                <a:latin typeface="华文楷体" panose="02010600040101010101" pitchFamily="2" charset="-122"/>
                <a:ea typeface="华文楷体" panose="02010600040101010101" pitchFamily="2" charset="-122"/>
              </a:rPr>
              <a:t>名称应与请求书中名称一致</a:t>
            </a:r>
            <a:r>
              <a:rPr lang="zh-CN" altLang="en-US" sz="2400" b="1" dirty="0">
                <a:solidFill>
                  <a:srgbClr val="002060"/>
                </a:solidFill>
                <a:latin typeface="华文楷体" panose="02010600040101010101" pitchFamily="2" charset="-122"/>
                <a:ea typeface="华文楷体" panose="02010600040101010101" pitchFamily="2" charset="-122"/>
              </a:rPr>
              <a:t>，简洁明确表达发明或实用新型的主题。名称应反映发明是产品还是方法，同时要尽量反映出发明对象的用途或应用领域。</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名称字数在</a:t>
            </a:r>
            <a:r>
              <a:rPr lang="en-US" altLang="zh-CN" sz="2400" b="1" dirty="0">
                <a:solidFill>
                  <a:srgbClr val="FF0000"/>
                </a:solidFill>
                <a:latin typeface="华文楷体" panose="02010600040101010101" pitchFamily="2" charset="-122"/>
                <a:ea typeface="华文楷体" panose="02010600040101010101" pitchFamily="2" charset="-122"/>
              </a:rPr>
              <a:t>2</a:t>
            </a:r>
            <a:r>
              <a:rPr lang="en-US" altLang="zh-CN" sz="2400" b="1" dirty="0">
                <a:solidFill>
                  <a:srgbClr val="002060"/>
                </a:solidFill>
                <a:latin typeface="华文楷体" panose="02010600040101010101" pitchFamily="2" charset="-122"/>
                <a:ea typeface="华文楷体" panose="02010600040101010101" pitchFamily="2" charset="-122"/>
              </a:rPr>
              <a:t>5</a:t>
            </a:r>
            <a:r>
              <a:rPr lang="zh-CN" altLang="en-US" sz="2400" b="1" dirty="0">
                <a:solidFill>
                  <a:srgbClr val="002060"/>
                </a:solidFill>
                <a:latin typeface="华文楷体" panose="02010600040101010101" pitchFamily="2" charset="-122"/>
                <a:ea typeface="华文楷体" panose="02010600040101010101" pitchFamily="2" charset="-122"/>
              </a:rPr>
              <a:t>个以内，不可使用与发明创造技术无关的词来命名。名称应在说明书首页顶部居中位置，下空一行写说明书正文。</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a:t>
            </a:r>
            <a:endParaRPr lang="zh-CN" altLang="en-US" dirty="0"/>
          </a:p>
        </p:txBody>
      </p:sp>
      <p:sp>
        <p:nvSpPr>
          <p:cNvPr id="3" name="灯片编号占位符 2"/>
          <p:cNvSpPr>
            <a:spLocks noGrp="1"/>
          </p:cNvSpPr>
          <p:nvPr>
            <p:ph type="sldNum" sz="quarter" idx="12"/>
          </p:nvPr>
        </p:nvSpPr>
        <p:spPr/>
        <p:txBody>
          <a:bodyPr/>
          <a:lstStyle/>
          <a:p>
            <a:pPr>
              <a:defRPr/>
            </a:pPr>
            <a:fld id="{77F8EA99-4C44-45B3-9C7D-4DD52C7DC4EC}" type="slidenum">
              <a:rPr lang="en-US" altLang="zh-CN" smtClean="0"/>
              <a:t>56</a:t>
            </a:fld>
            <a:endParaRPr lang="en-US" altLang="zh-CN"/>
          </a:p>
        </p:txBody>
      </p:sp>
      <p:sp>
        <p:nvSpPr>
          <p:cNvPr id="4" name="矩形 4"/>
          <p:cNvSpPr>
            <a:spLocks noChangeArrowheads="1"/>
          </p:cNvSpPr>
          <p:nvPr/>
        </p:nvSpPr>
        <p:spPr bwMode="auto">
          <a:xfrm>
            <a:off x="1115616" y="1124744"/>
            <a:ext cx="7560840" cy="180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a:solidFill>
                  <a:srgbClr val="002060"/>
                </a:solidFill>
                <a:latin typeface="华文楷体" panose="02010600040101010101" pitchFamily="2" charset="-122"/>
                <a:ea typeface="华文楷体" panose="02010600040101010101" pitchFamily="2" charset="-122"/>
              </a:rPr>
              <a:t>2</a:t>
            </a:r>
            <a:r>
              <a:rPr lang="zh-CN" altLang="en-US" sz="2400" b="1" dirty="0">
                <a:solidFill>
                  <a:srgbClr val="002060"/>
                </a:solidFill>
                <a:latin typeface="华文楷体" panose="02010600040101010101" pitchFamily="2" charset="-122"/>
                <a:ea typeface="华文楷体" panose="02010600040101010101" pitchFamily="2" charset="-122"/>
              </a:rPr>
              <a:t>、所属技术领域：</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a:t>
            </a:r>
            <a:r>
              <a:rPr lang="zh-CN" altLang="en-US" sz="2200" b="1" dirty="0">
                <a:solidFill>
                  <a:srgbClr val="002060"/>
                </a:solidFill>
                <a:latin typeface="华文楷体" panose="02010600040101010101" pitchFamily="2" charset="-122"/>
                <a:ea typeface="华文楷体" panose="02010600040101010101" pitchFamily="2" charset="-122"/>
              </a:rPr>
              <a:t>一般用</a:t>
            </a:r>
            <a:r>
              <a:rPr lang="zh-CN" altLang="en-US" sz="2200" b="1" dirty="0">
                <a:solidFill>
                  <a:srgbClr val="FF0000"/>
                </a:solidFill>
                <a:latin typeface="华文楷体" panose="02010600040101010101" pitchFamily="2" charset="-122"/>
                <a:ea typeface="华文楷体" panose="02010600040101010101" pitchFamily="2" charset="-122"/>
              </a:rPr>
              <a:t>一句话说明</a:t>
            </a:r>
            <a:r>
              <a:rPr lang="zh-CN" altLang="en-US" sz="2200" b="1" dirty="0">
                <a:solidFill>
                  <a:srgbClr val="002060"/>
                </a:solidFill>
                <a:latin typeface="华文楷体" panose="02010600040101010101" pitchFamily="2" charset="-122"/>
                <a:ea typeface="华文楷体" panose="02010600040101010101" pitchFamily="2" charset="-122"/>
              </a:rPr>
              <a:t>该发明或实用新型所属的特定技术领域或所应用的特定技术领域，如</a:t>
            </a:r>
            <a:r>
              <a:rPr lang="en-US" altLang="zh-CN" sz="2200" b="1" dirty="0">
                <a:solidFill>
                  <a:srgbClr val="002060"/>
                </a:solidFill>
                <a:latin typeface="华文楷体" panose="02010600040101010101" pitchFamily="2" charset="-122"/>
                <a:ea typeface="华文楷体" panose="02010600040101010101" pitchFamily="2" charset="-122"/>
              </a:rPr>
              <a:t>“</a:t>
            </a:r>
            <a:r>
              <a:rPr lang="zh-CN" altLang="en-US" sz="2200" b="1" dirty="0">
                <a:solidFill>
                  <a:srgbClr val="002060"/>
                </a:solidFill>
                <a:latin typeface="华文楷体" panose="02010600040101010101" pitchFamily="2" charset="-122"/>
                <a:ea typeface="华文楷体" panose="02010600040101010101" pitchFamily="2" charset="-122"/>
              </a:rPr>
              <a:t>半导体制造</a:t>
            </a:r>
            <a:r>
              <a:rPr lang="en-US" altLang="zh-CN" sz="2200" b="1" dirty="0">
                <a:solidFill>
                  <a:srgbClr val="002060"/>
                </a:solidFill>
                <a:latin typeface="华文楷体" panose="02010600040101010101" pitchFamily="2" charset="-122"/>
                <a:ea typeface="华文楷体" panose="02010600040101010101" pitchFamily="2" charset="-122"/>
              </a:rPr>
              <a:t>”</a:t>
            </a:r>
            <a:r>
              <a:rPr lang="zh-CN" altLang="en-US" sz="2200" b="1" dirty="0">
                <a:solidFill>
                  <a:srgbClr val="002060"/>
                </a:solidFill>
                <a:latin typeface="华文楷体" panose="02010600040101010101" pitchFamily="2" charset="-122"/>
                <a:ea typeface="华文楷体" panose="02010600040101010101" pitchFamily="2" charset="-122"/>
              </a:rPr>
              <a:t>、</a:t>
            </a:r>
            <a:r>
              <a:rPr lang="en-US" altLang="zh-CN" sz="2200" b="1" dirty="0">
                <a:solidFill>
                  <a:srgbClr val="002060"/>
                </a:solidFill>
                <a:latin typeface="华文楷体" panose="02010600040101010101" pitchFamily="2" charset="-122"/>
                <a:ea typeface="华文楷体" panose="02010600040101010101" pitchFamily="2" charset="-122"/>
              </a:rPr>
              <a:t>“</a:t>
            </a:r>
            <a:r>
              <a:rPr lang="zh-CN" altLang="en-US" sz="2200" b="1" dirty="0">
                <a:solidFill>
                  <a:srgbClr val="002060"/>
                </a:solidFill>
                <a:latin typeface="华文楷体" panose="02010600040101010101" pitchFamily="2" charset="-122"/>
                <a:ea typeface="华文楷体" panose="02010600040101010101" pitchFamily="2" charset="-122"/>
              </a:rPr>
              <a:t>计算机科学</a:t>
            </a:r>
            <a:r>
              <a:rPr lang="en-US" altLang="zh-CN" sz="2200" b="1" dirty="0">
                <a:solidFill>
                  <a:srgbClr val="002060"/>
                </a:solidFill>
                <a:latin typeface="华文楷体" panose="02010600040101010101" pitchFamily="2" charset="-122"/>
                <a:ea typeface="华文楷体" panose="02010600040101010101" pitchFamily="2" charset="-122"/>
              </a:rPr>
              <a:t>”</a:t>
            </a:r>
            <a:r>
              <a:rPr lang="zh-CN" altLang="en-US" sz="2200" b="1" dirty="0">
                <a:solidFill>
                  <a:srgbClr val="002060"/>
                </a:solidFill>
                <a:latin typeface="华文楷体" panose="02010600040101010101" pitchFamily="2" charset="-122"/>
                <a:ea typeface="华文楷体" panose="02010600040101010101" pitchFamily="2" charset="-122"/>
              </a:rPr>
              <a:t>等。所属技术领域的书写可采用</a:t>
            </a:r>
            <a:r>
              <a:rPr lang="en-US" altLang="zh-CN" sz="2200" b="1" dirty="0">
                <a:solidFill>
                  <a:srgbClr val="002060"/>
                </a:solidFill>
                <a:latin typeface="华文楷体" panose="02010600040101010101" pitchFamily="2" charset="-122"/>
                <a:ea typeface="华文楷体" panose="02010600040101010101" pitchFamily="2" charset="-122"/>
              </a:rPr>
              <a:t>“</a:t>
            </a:r>
            <a:r>
              <a:rPr lang="zh-CN" altLang="en-US" sz="2200" b="1" dirty="0">
                <a:solidFill>
                  <a:srgbClr val="002060"/>
                </a:solidFill>
                <a:latin typeface="华文楷体" panose="02010600040101010101" pitchFamily="2" charset="-122"/>
                <a:ea typeface="华文楷体" panose="02010600040101010101" pitchFamily="2" charset="-122"/>
              </a:rPr>
              <a:t>本发明涉及一种</a:t>
            </a:r>
            <a:r>
              <a:rPr lang="en-US" altLang="zh-CN" sz="2200" b="1" dirty="0">
                <a:solidFill>
                  <a:srgbClr val="002060"/>
                </a:solidFill>
                <a:latin typeface="华文楷体" panose="02010600040101010101" pitchFamily="2" charset="-122"/>
                <a:ea typeface="华文楷体" panose="02010600040101010101" pitchFamily="2" charset="-122"/>
              </a:rPr>
              <a:t>…”</a:t>
            </a:r>
            <a:r>
              <a:rPr lang="zh-CN" altLang="en-US" sz="2200" b="1" dirty="0">
                <a:solidFill>
                  <a:srgbClr val="002060"/>
                </a:solidFill>
                <a:latin typeface="华文楷体" panose="02010600040101010101" pitchFamily="2" charset="-122"/>
                <a:ea typeface="华文楷体" panose="02010600040101010101" pitchFamily="2" charset="-122"/>
              </a:rPr>
              <a:t>的形式。</a:t>
            </a:r>
          </a:p>
        </p:txBody>
      </p:sp>
      <p:sp>
        <p:nvSpPr>
          <p:cNvPr id="5" name="文本框 4"/>
          <p:cNvSpPr txBox="1"/>
          <p:nvPr/>
        </p:nvSpPr>
        <p:spPr>
          <a:xfrm>
            <a:off x="1020316" y="3626365"/>
            <a:ext cx="1565434" cy="1406091"/>
          </a:xfrm>
          <a:prstGeom prst="rect">
            <a:avLst/>
          </a:prstGeom>
          <a:noFill/>
        </p:spPr>
        <p:txBody>
          <a:bodyPr wrap="square" rtlCol="0">
            <a:spAutoFit/>
          </a:bodyPr>
          <a:lstStyle/>
          <a:p>
            <a:pPr>
              <a:lnSpc>
                <a:spcPct val="190000"/>
              </a:lnSpc>
            </a:pPr>
            <a:r>
              <a:rPr lang="zh-CN" altLang="en-US" sz="2400" b="1" dirty="0">
                <a:solidFill>
                  <a:srgbClr val="002060"/>
                </a:solidFill>
                <a:latin typeface="华文楷体" panose="02010600040101010101" pitchFamily="2" charset="-122"/>
                <a:ea typeface="华文楷体" panose="02010600040101010101" pitchFamily="2" charset="-122"/>
                <a:sym typeface="+mn-ea"/>
              </a:rPr>
              <a:t>发明名称</a:t>
            </a:r>
          </a:p>
          <a:p>
            <a:pPr>
              <a:lnSpc>
                <a:spcPct val="190000"/>
              </a:lnSpc>
            </a:pPr>
            <a:r>
              <a:rPr lang="zh-CN" altLang="en-US" sz="2400" b="1" dirty="0">
                <a:solidFill>
                  <a:srgbClr val="002060"/>
                </a:solidFill>
                <a:latin typeface="华文楷体" panose="02010600040101010101" pitchFamily="2" charset="-122"/>
                <a:ea typeface="华文楷体" panose="02010600040101010101" pitchFamily="2" charset="-122"/>
                <a:sym typeface="+mn-ea"/>
              </a:rPr>
              <a:t>技术领域</a:t>
            </a:r>
          </a:p>
        </p:txBody>
      </p:sp>
      <p:sp>
        <p:nvSpPr>
          <p:cNvPr id="6" name="椭圆 5"/>
          <p:cNvSpPr/>
          <p:nvPr/>
        </p:nvSpPr>
        <p:spPr>
          <a:xfrm rot="16380000" flipV="1">
            <a:off x="4521230" y="4940340"/>
            <a:ext cx="53340" cy="5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002060"/>
              </a:solidFill>
            </a:endParaRPr>
          </a:p>
        </p:txBody>
      </p:sp>
      <p:sp>
        <p:nvSpPr>
          <p:cNvPr id="7" name="椭圆 6"/>
          <p:cNvSpPr/>
          <p:nvPr/>
        </p:nvSpPr>
        <p:spPr>
          <a:xfrm rot="16380000" flipV="1">
            <a:off x="3016280" y="5302766"/>
            <a:ext cx="53340" cy="5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00206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950" y="3679943"/>
            <a:ext cx="5921538" cy="2053313"/>
          </a:xfrm>
          <a:prstGeom prst="rect">
            <a:avLst/>
          </a:prstGeom>
        </p:spPr>
      </p:pic>
      <p:sp>
        <p:nvSpPr>
          <p:cNvPr id="9" name="标注: 线形 8"/>
          <p:cNvSpPr/>
          <p:nvPr/>
        </p:nvSpPr>
        <p:spPr>
          <a:xfrm>
            <a:off x="4908748" y="4562469"/>
            <a:ext cx="2088232" cy="432821"/>
          </a:xfrm>
          <a:prstGeom prst="borderCallout1">
            <a:avLst>
              <a:gd name="adj1" fmla="val 18750"/>
              <a:gd name="adj2" fmla="val -8333"/>
              <a:gd name="adj3" fmla="val -91220"/>
              <a:gd name="adj4" fmla="val -118090"/>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0" name="标注: 线形 9"/>
          <p:cNvSpPr/>
          <p:nvPr/>
        </p:nvSpPr>
        <p:spPr>
          <a:xfrm>
            <a:off x="3099484" y="4995290"/>
            <a:ext cx="854848" cy="432821"/>
          </a:xfrm>
          <a:prstGeom prst="borderCallout1">
            <a:avLst>
              <a:gd name="adj1" fmla="val 18750"/>
              <a:gd name="adj2" fmla="val -8333"/>
              <a:gd name="adj3" fmla="val -10738"/>
              <a:gd name="adj4" fmla="val -70168"/>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a:t>
            </a:r>
            <a:endParaRPr lang="zh-CN" altLang="en-US" dirty="0"/>
          </a:p>
        </p:txBody>
      </p:sp>
      <p:sp>
        <p:nvSpPr>
          <p:cNvPr id="3" name="灯片编号占位符 2"/>
          <p:cNvSpPr>
            <a:spLocks noGrp="1"/>
          </p:cNvSpPr>
          <p:nvPr>
            <p:ph type="sldNum" sz="quarter" idx="12"/>
          </p:nvPr>
        </p:nvSpPr>
        <p:spPr/>
        <p:txBody>
          <a:bodyPr/>
          <a:lstStyle/>
          <a:p>
            <a:pPr>
              <a:defRPr/>
            </a:pPr>
            <a:fld id="{77F8EA99-4C44-45B3-9C7D-4DD52C7DC4EC}" type="slidenum">
              <a:rPr lang="en-US" altLang="zh-CN" smtClean="0"/>
              <a:t>57</a:t>
            </a:fld>
            <a:endParaRPr lang="en-US" altLang="zh-CN"/>
          </a:p>
        </p:txBody>
      </p:sp>
      <p:sp>
        <p:nvSpPr>
          <p:cNvPr id="4" name="矩形 4"/>
          <p:cNvSpPr>
            <a:spLocks noChangeArrowheads="1"/>
          </p:cNvSpPr>
          <p:nvPr/>
        </p:nvSpPr>
        <p:spPr bwMode="auto">
          <a:xfrm>
            <a:off x="827584" y="1064493"/>
            <a:ext cx="8208466" cy="299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b="1" dirty="0">
                <a:solidFill>
                  <a:srgbClr val="002060"/>
                </a:solidFill>
                <a:latin typeface="华文楷体" panose="02010600040101010101" pitchFamily="2" charset="-122"/>
                <a:ea typeface="华文楷体" panose="02010600040101010101" pitchFamily="2" charset="-122"/>
              </a:rPr>
              <a:t>3</a:t>
            </a:r>
            <a:r>
              <a:rPr lang="zh-CN" altLang="en-US" b="1" dirty="0">
                <a:solidFill>
                  <a:srgbClr val="002060"/>
                </a:solidFill>
                <a:latin typeface="华文楷体" panose="02010600040101010101" pitchFamily="2" charset="-122"/>
                <a:ea typeface="华文楷体" panose="02010600040101010101" pitchFamily="2" charset="-122"/>
              </a:rPr>
              <a:t>、现有技术及背景技术：</a:t>
            </a:r>
          </a:p>
          <a:p>
            <a:pPr>
              <a:buNone/>
            </a:pPr>
            <a:r>
              <a:rPr lang="zh-CN" altLang="en-US" b="1" dirty="0">
                <a:solidFill>
                  <a:srgbClr val="002060"/>
                </a:solidFill>
                <a:latin typeface="华文楷体" panose="02010600040101010101" pitchFamily="2" charset="-122"/>
                <a:ea typeface="华文楷体" panose="02010600040101010101" pitchFamily="2" charset="-122"/>
              </a:rPr>
              <a:t>    </a:t>
            </a:r>
            <a:r>
              <a:rPr lang="zh-CN" altLang="en-US" sz="2400" b="1" dirty="0">
                <a:solidFill>
                  <a:srgbClr val="002060"/>
                </a:solidFill>
                <a:latin typeface="华文楷体" panose="02010600040101010101" pitchFamily="2" charset="-122"/>
                <a:ea typeface="华文楷体" panose="02010600040101010101" pitchFamily="2" charset="-122"/>
              </a:rPr>
              <a:t>在这一部分应写明就其所知，对发明或实用新型的理解、检索、审查有参考作用的现有技术，并引证反映这些背景技术的文件及必要的公布、出版信息等。这些现有技术应当包括相近和最接近的现有技术方案，详细分析最接近的技术方案的技术特征，并客观地指出其存在的</a:t>
            </a:r>
            <a:r>
              <a:rPr lang="zh-CN" altLang="en-US" sz="2400" b="1" dirty="0">
                <a:solidFill>
                  <a:srgbClr val="FF0000"/>
                </a:solidFill>
                <a:latin typeface="华文楷体" panose="02010600040101010101" pitchFamily="2" charset="-122"/>
                <a:ea typeface="华文楷体" panose="02010600040101010101" pitchFamily="2" charset="-122"/>
              </a:rPr>
              <a:t>问题或不足</a:t>
            </a:r>
            <a:r>
              <a:rPr lang="zh-CN" altLang="en-US" sz="2400" b="1" dirty="0">
                <a:solidFill>
                  <a:srgbClr val="002060"/>
                </a:solidFill>
                <a:latin typeface="华文楷体" panose="02010600040101010101" pitchFamily="2" charset="-122"/>
                <a:ea typeface="华文楷体" panose="02010600040101010101" pitchFamily="2" charset="-122"/>
              </a:rPr>
              <a:t>，同时尽量指出这些问题或不足的原因。这部分也可以写本技术的历史背景和现状。</a:t>
            </a:r>
          </a:p>
        </p:txBody>
      </p:sp>
      <p:sp>
        <p:nvSpPr>
          <p:cNvPr id="5" name="矩形 4"/>
          <p:cNvSpPr>
            <a:spLocks noChangeArrowheads="1"/>
          </p:cNvSpPr>
          <p:nvPr/>
        </p:nvSpPr>
        <p:spPr bwMode="auto">
          <a:xfrm>
            <a:off x="1034042" y="4057685"/>
            <a:ext cx="7943850" cy="238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b="1" dirty="0">
                <a:solidFill>
                  <a:srgbClr val="002060"/>
                </a:solidFill>
                <a:latin typeface="华文楷体" panose="02010600040101010101" pitchFamily="2" charset="-122"/>
                <a:ea typeface="华文楷体" panose="02010600040101010101" pitchFamily="2" charset="-122"/>
              </a:rPr>
              <a:t>4</a:t>
            </a:r>
            <a:r>
              <a:rPr lang="zh-CN" altLang="en-US" b="1" dirty="0">
                <a:solidFill>
                  <a:srgbClr val="002060"/>
                </a:solidFill>
                <a:latin typeface="华文楷体" panose="02010600040101010101" pitchFamily="2" charset="-122"/>
                <a:ea typeface="华文楷体" panose="02010600040101010101" pitchFamily="2" charset="-122"/>
              </a:rPr>
              <a:t>、目的：</a:t>
            </a:r>
          </a:p>
          <a:p>
            <a:pPr>
              <a:buNone/>
            </a:pPr>
            <a:r>
              <a:rPr lang="zh-CN" altLang="en-US" b="1" dirty="0">
                <a:solidFill>
                  <a:srgbClr val="002060"/>
                </a:solidFill>
                <a:latin typeface="华文楷体" panose="02010600040101010101" pitchFamily="2" charset="-122"/>
                <a:ea typeface="华文楷体" panose="02010600040101010101" pitchFamily="2" charset="-122"/>
              </a:rPr>
              <a:t>    </a:t>
            </a:r>
            <a:r>
              <a:rPr lang="zh-CN" altLang="en-US" sz="2400" b="1" dirty="0">
                <a:solidFill>
                  <a:srgbClr val="002060"/>
                </a:solidFill>
                <a:latin typeface="华文楷体" panose="02010600040101010101" pitchFamily="2" charset="-122"/>
                <a:ea typeface="华文楷体" panose="02010600040101010101" pitchFamily="2" charset="-122"/>
              </a:rPr>
              <a:t>针对现有技术的缺陷，说明该发明要解决的技术课题。所提出的目的应当是所提出的技术方案实际上能够达到的</a:t>
            </a:r>
            <a:r>
              <a:rPr lang="zh-CN" altLang="en-US" sz="2400" b="1" dirty="0">
                <a:solidFill>
                  <a:srgbClr val="FF0000"/>
                </a:solidFill>
                <a:latin typeface="华文楷体" panose="02010600040101010101" pitchFamily="2" charset="-122"/>
                <a:ea typeface="华文楷体" panose="02010600040101010101" pitchFamily="2" charset="-122"/>
              </a:rPr>
              <a:t>直接结果</a:t>
            </a:r>
            <a:r>
              <a:rPr lang="zh-CN" altLang="en-US" sz="2400" b="1" dirty="0">
                <a:solidFill>
                  <a:srgbClr val="002060"/>
                </a:solidFill>
                <a:latin typeface="华文楷体" panose="02010600040101010101" pitchFamily="2" charset="-122"/>
                <a:ea typeface="华文楷体" panose="02010600040101010101" pitchFamily="2" charset="-122"/>
              </a:rPr>
              <a:t>，而不是发明人的主观意愿。形式上一般采用</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002060"/>
                </a:solidFill>
                <a:latin typeface="华文楷体" panose="02010600040101010101" pitchFamily="2" charset="-122"/>
                <a:ea typeface="华文楷体" panose="02010600040101010101" pitchFamily="2" charset="-122"/>
              </a:rPr>
              <a:t>本发明的目的在于避免</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002060"/>
                </a:solidFill>
                <a:latin typeface="华文楷体" panose="02010600040101010101" pitchFamily="2" charset="-122"/>
                <a:ea typeface="华文楷体" panose="02010600040101010101" pitchFamily="2" charset="-122"/>
              </a:rPr>
              <a:t>而提供的一种</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002060"/>
                </a:solidFill>
                <a:latin typeface="华文楷体" panose="02010600040101010101" pitchFamily="2" charset="-122"/>
                <a:ea typeface="华文楷体" panose="02010600040101010101" pitchFamily="2" charset="-122"/>
              </a:rPr>
              <a:t>产品（方法）</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002060"/>
                </a:solidFill>
                <a:latin typeface="华文楷体" panose="02010600040101010101" pitchFamily="2" charset="-122"/>
                <a:ea typeface="华文楷体" panose="02010600040101010101" pitchFamily="2" charset="-122"/>
              </a:rPr>
              <a:t>的语句。</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a:t>
            </a:r>
            <a:endParaRPr lang="zh-CN" altLang="en-US" dirty="0"/>
          </a:p>
        </p:txBody>
      </p:sp>
      <p:sp>
        <p:nvSpPr>
          <p:cNvPr id="3" name="灯片编号占位符 2"/>
          <p:cNvSpPr>
            <a:spLocks noGrp="1"/>
          </p:cNvSpPr>
          <p:nvPr>
            <p:ph type="sldNum" sz="quarter" idx="12"/>
          </p:nvPr>
        </p:nvSpPr>
        <p:spPr/>
        <p:txBody>
          <a:bodyPr/>
          <a:lstStyle/>
          <a:p>
            <a:pPr>
              <a:defRPr/>
            </a:pPr>
            <a:fld id="{77F8EA99-4C44-45B3-9C7D-4DD52C7DC4EC}" type="slidenum">
              <a:rPr lang="en-US" altLang="zh-CN" smtClean="0"/>
              <a:t>58</a:t>
            </a:fld>
            <a:endParaRPr lang="en-US" altLang="zh-CN"/>
          </a:p>
        </p:txBody>
      </p:sp>
      <p:sp>
        <p:nvSpPr>
          <p:cNvPr id="4" name="矩形 4"/>
          <p:cNvSpPr>
            <a:spLocks noChangeArrowheads="1"/>
          </p:cNvSpPr>
          <p:nvPr/>
        </p:nvSpPr>
        <p:spPr bwMode="auto">
          <a:xfrm>
            <a:off x="1043608" y="1196752"/>
            <a:ext cx="7505169" cy="365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b="1" dirty="0">
                <a:solidFill>
                  <a:srgbClr val="002060"/>
                </a:solidFill>
                <a:latin typeface="华文楷体" panose="02010600040101010101" pitchFamily="2" charset="-122"/>
                <a:ea typeface="华文楷体" panose="02010600040101010101" pitchFamily="2" charset="-122"/>
              </a:rPr>
              <a:t>5</a:t>
            </a:r>
            <a:r>
              <a:rPr lang="zh-CN" altLang="en-US" b="1" dirty="0">
                <a:solidFill>
                  <a:srgbClr val="002060"/>
                </a:solidFill>
                <a:latin typeface="华文楷体" panose="02010600040101010101" pitchFamily="2" charset="-122"/>
                <a:ea typeface="华文楷体" panose="02010600040101010101" pitchFamily="2" charset="-122"/>
              </a:rPr>
              <a:t>、技术方案：</a:t>
            </a:r>
          </a:p>
          <a:p>
            <a:pPr>
              <a:buNone/>
            </a:pPr>
            <a:r>
              <a:rPr lang="zh-CN" altLang="en-US" sz="2100" b="1" dirty="0">
                <a:solidFill>
                  <a:srgbClr val="002060"/>
                </a:solidFill>
                <a:latin typeface="华文楷体" panose="02010600040101010101" pitchFamily="2" charset="-122"/>
                <a:ea typeface="华文楷体" panose="02010600040101010101" pitchFamily="2" charset="-122"/>
              </a:rPr>
              <a:t>    </a:t>
            </a:r>
            <a:r>
              <a:rPr lang="zh-CN" altLang="en-US" sz="2400" b="1" dirty="0">
                <a:solidFill>
                  <a:srgbClr val="002060"/>
                </a:solidFill>
                <a:latin typeface="华文楷体" panose="02010600040101010101" pitchFamily="2" charset="-122"/>
                <a:ea typeface="华文楷体" panose="02010600040101010101" pitchFamily="2" charset="-122"/>
              </a:rPr>
              <a:t>清楚简明地写出发明或实用新型的技术方案，使所属技术领域的普通技术人员能够理解该技术方案，并能够利用该技术方案解决所提出的技术课题，达到发明或实用新型的目的。一般采用</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FF0000"/>
                </a:solidFill>
                <a:latin typeface="华文楷体" panose="02010600040101010101" pitchFamily="2" charset="-122"/>
                <a:ea typeface="华文楷体" panose="02010600040101010101" pitchFamily="2" charset="-122"/>
              </a:rPr>
              <a:t>本发明的目的是通过如下措施来达到</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002060"/>
                </a:solidFill>
                <a:latin typeface="华文楷体" panose="02010600040101010101" pitchFamily="2" charset="-122"/>
                <a:ea typeface="华文楷体" panose="02010600040101010101" pitchFamily="2" charset="-122"/>
              </a:rPr>
              <a:t>语句开始，之后采用与独立权利要求相一致的措辞，将发明的全部必要技术特征写出。如果发明较为复杂，还可在其后用数个自然段记载与各从属权利要求附加特征相一致的技术特征。务必保证技术方案</a:t>
            </a:r>
            <a:r>
              <a:rPr lang="zh-CN" altLang="en-US" sz="2400" b="1" dirty="0">
                <a:solidFill>
                  <a:srgbClr val="FF0000"/>
                </a:solidFill>
                <a:latin typeface="华文楷体" panose="02010600040101010101" pitchFamily="2" charset="-122"/>
                <a:ea typeface="华文楷体" panose="02010600040101010101" pitchFamily="2" charset="-122"/>
              </a:rPr>
              <a:t>各段与独立权利要求一一对应</a:t>
            </a:r>
            <a:r>
              <a:rPr lang="zh-CN" altLang="en-US" sz="2400" b="1" dirty="0">
                <a:solidFill>
                  <a:srgbClr val="002060"/>
                </a:solidFill>
                <a:latin typeface="华文楷体" panose="02010600040101010101" pitchFamily="2" charset="-122"/>
                <a:ea typeface="华文楷体" panose="02010600040101010101" pitchFamily="2" charset="-122"/>
              </a:rPr>
              <a:t>。</a:t>
            </a:r>
          </a:p>
        </p:txBody>
      </p:sp>
      <p:sp>
        <p:nvSpPr>
          <p:cNvPr id="5" name="文本框 4"/>
          <p:cNvSpPr txBox="1"/>
          <p:nvPr/>
        </p:nvSpPr>
        <p:spPr>
          <a:xfrm>
            <a:off x="755576" y="4653136"/>
            <a:ext cx="1512168" cy="1276824"/>
          </a:xfrm>
          <a:prstGeom prst="rect">
            <a:avLst/>
          </a:prstGeom>
          <a:noFill/>
        </p:spPr>
        <p:txBody>
          <a:bodyPr wrap="square" rtlCol="0">
            <a:spAutoFit/>
          </a:bodyPr>
          <a:lstStyle/>
          <a:p>
            <a:pPr>
              <a:lnSpc>
                <a:spcPct val="170000"/>
              </a:lnSpc>
            </a:pPr>
            <a:r>
              <a:rPr lang="zh-CN" altLang="en-US" sz="2400" b="1" dirty="0">
                <a:solidFill>
                  <a:srgbClr val="002060"/>
                </a:solidFill>
                <a:latin typeface="华文楷体" panose="02010600040101010101" pitchFamily="2" charset="-122"/>
                <a:ea typeface="华文楷体" panose="02010600040101010101" pitchFamily="2" charset="-122"/>
                <a:sym typeface="+mn-ea"/>
              </a:rPr>
              <a:t>发明内容</a:t>
            </a:r>
          </a:p>
          <a:p>
            <a:pPr>
              <a:lnSpc>
                <a:spcPct val="170000"/>
              </a:lnSpc>
            </a:pPr>
            <a:r>
              <a:rPr lang="zh-CN" altLang="en-US" sz="2400" b="1" dirty="0">
                <a:solidFill>
                  <a:srgbClr val="002060"/>
                </a:solidFill>
                <a:latin typeface="华文楷体" panose="02010600040101010101" pitchFamily="2" charset="-122"/>
                <a:ea typeface="华文楷体" panose="02010600040101010101" pitchFamily="2" charset="-122"/>
                <a:sym typeface="+mn-ea"/>
              </a:rPr>
              <a:t>技术方案</a:t>
            </a:r>
          </a:p>
        </p:txBody>
      </p:sp>
      <p:sp>
        <p:nvSpPr>
          <p:cNvPr id="6" name="椭圆 5"/>
          <p:cNvSpPr/>
          <p:nvPr/>
        </p:nvSpPr>
        <p:spPr>
          <a:xfrm rot="16380000" flipV="1">
            <a:off x="2186811" y="5992424"/>
            <a:ext cx="53340" cy="56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2060"/>
              </a:solidFill>
            </a:endParaRPr>
          </a:p>
        </p:txBody>
      </p:sp>
      <p:sp>
        <p:nvSpPr>
          <p:cNvPr id="7" name="椭圆 6"/>
          <p:cNvSpPr/>
          <p:nvPr/>
        </p:nvSpPr>
        <p:spPr>
          <a:xfrm rot="16380000" flipV="1">
            <a:off x="5443884" y="6531063"/>
            <a:ext cx="53340" cy="56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2060"/>
              </a:solidFill>
            </a:endParaRPr>
          </a:p>
        </p:txBody>
      </p:sp>
      <p:sp>
        <p:nvSpPr>
          <p:cNvPr id="8" name="椭圆 7"/>
          <p:cNvSpPr/>
          <p:nvPr/>
        </p:nvSpPr>
        <p:spPr>
          <a:xfrm rot="16380000" flipV="1">
            <a:off x="2130137" y="6822528"/>
            <a:ext cx="53340" cy="56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002060"/>
              </a:solidFill>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111" y="4887618"/>
            <a:ext cx="6740767" cy="1042342"/>
          </a:xfrm>
          <a:prstGeom prst="rect">
            <a:avLst/>
          </a:prstGeom>
        </p:spPr>
      </p:pic>
      <p:sp>
        <p:nvSpPr>
          <p:cNvPr id="10" name="标注: 线形 9"/>
          <p:cNvSpPr/>
          <p:nvPr/>
        </p:nvSpPr>
        <p:spPr>
          <a:xfrm>
            <a:off x="2564350" y="5408789"/>
            <a:ext cx="4210746" cy="465087"/>
          </a:xfrm>
          <a:prstGeom prst="borderCallout1">
            <a:avLst>
              <a:gd name="adj1" fmla="val 18750"/>
              <a:gd name="adj2" fmla="val -8333"/>
              <a:gd name="adj3" fmla="val -46659"/>
              <a:gd name="adj4" fmla="val -2308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2060"/>
              </a:solidFill>
            </a:endParaRPr>
          </a:p>
        </p:txBody>
      </p:sp>
      <p:sp>
        <p:nvSpPr>
          <p:cNvPr id="11" name="标注: 线形 10"/>
          <p:cNvSpPr/>
          <p:nvPr/>
        </p:nvSpPr>
        <p:spPr>
          <a:xfrm>
            <a:off x="7137692" y="5464873"/>
            <a:ext cx="1668382" cy="465087"/>
          </a:xfrm>
          <a:prstGeom prst="borderCallout1">
            <a:avLst>
              <a:gd name="adj1" fmla="val 18750"/>
              <a:gd name="adj2" fmla="val -8333"/>
              <a:gd name="adj3" fmla="val 42283"/>
              <a:gd name="adj4" fmla="val -303802"/>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a:t>
            </a:r>
            <a:endParaRPr lang="zh-CN" altLang="en-US" dirty="0"/>
          </a:p>
        </p:txBody>
      </p:sp>
      <p:sp>
        <p:nvSpPr>
          <p:cNvPr id="3" name="灯片编号占位符 2"/>
          <p:cNvSpPr>
            <a:spLocks noGrp="1"/>
          </p:cNvSpPr>
          <p:nvPr>
            <p:ph type="sldNum" sz="quarter" idx="12"/>
          </p:nvPr>
        </p:nvSpPr>
        <p:spPr/>
        <p:txBody>
          <a:bodyPr/>
          <a:lstStyle/>
          <a:p>
            <a:pPr>
              <a:defRPr/>
            </a:pPr>
            <a:fld id="{77F8EA99-4C44-45B3-9C7D-4DD52C7DC4EC}" type="slidenum">
              <a:rPr lang="en-US" altLang="zh-CN" smtClean="0"/>
              <a:t>59</a:t>
            </a:fld>
            <a:endParaRPr lang="en-US" altLang="zh-CN"/>
          </a:p>
        </p:txBody>
      </p:sp>
      <p:sp>
        <p:nvSpPr>
          <p:cNvPr id="4" name="矩形 4"/>
          <p:cNvSpPr>
            <a:spLocks noChangeArrowheads="1"/>
          </p:cNvSpPr>
          <p:nvPr/>
        </p:nvSpPr>
        <p:spPr bwMode="auto">
          <a:xfrm>
            <a:off x="1217634" y="1556792"/>
            <a:ext cx="7674846" cy="227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b="1" dirty="0">
                <a:solidFill>
                  <a:srgbClr val="002060"/>
                </a:solidFill>
                <a:latin typeface="华文楷体" panose="02010600040101010101" pitchFamily="2" charset="-122"/>
                <a:ea typeface="华文楷体" panose="02010600040101010101" pitchFamily="2" charset="-122"/>
              </a:rPr>
              <a:t>6</a:t>
            </a:r>
            <a:r>
              <a:rPr lang="zh-CN" altLang="en-US" b="1" dirty="0">
                <a:solidFill>
                  <a:srgbClr val="002060"/>
                </a:solidFill>
                <a:latin typeface="华文楷体" panose="02010600040101010101" pitchFamily="2" charset="-122"/>
                <a:ea typeface="华文楷体" panose="02010600040101010101" pitchFamily="2" charset="-122"/>
              </a:rPr>
              <a:t>、相对优点与积极效果：</a:t>
            </a:r>
          </a:p>
          <a:p>
            <a:pPr>
              <a:buNone/>
            </a:pPr>
            <a:r>
              <a:rPr lang="zh-CN" altLang="en-US" sz="2100" b="1" dirty="0">
                <a:solidFill>
                  <a:srgbClr val="002060"/>
                </a:solidFill>
                <a:latin typeface="华文楷体" panose="02010600040101010101" pitchFamily="2" charset="-122"/>
                <a:ea typeface="华文楷体" panose="02010600040101010101" pitchFamily="2" charset="-122"/>
              </a:rPr>
              <a:t>    </a:t>
            </a:r>
            <a:r>
              <a:rPr lang="zh-CN" altLang="en-US" sz="2400" b="1" dirty="0">
                <a:solidFill>
                  <a:srgbClr val="002060"/>
                </a:solidFill>
                <a:latin typeface="华文楷体" panose="02010600040101010101" pitchFamily="2" charset="-122"/>
                <a:ea typeface="华文楷体" panose="02010600040101010101" pitchFamily="2" charset="-122"/>
              </a:rPr>
              <a:t>清楚有根据地</a:t>
            </a:r>
            <a:r>
              <a:rPr lang="zh-CN" altLang="en-US" sz="2400" b="1" dirty="0">
                <a:solidFill>
                  <a:srgbClr val="002060"/>
                </a:solidFill>
                <a:latin typeface="华文楷体" panose="02010600040101010101" pitchFamily="2" charset="-122"/>
                <a:ea typeface="华文楷体" panose="02010600040101010101" pitchFamily="2" charset="-122"/>
                <a:sym typeface="+mn-ea"/>
              </a:rPr>
              <a:t>通过客观评价现有技术的缺陷、不足或存在的主要弊端等</a:t>
            </a:r>
            <a:r>
              <a:rPr lang="zh-CN" altLang="en-US" sz="2400" b="1" dirty="0">
                <a:solidFill>
                  <a:srgbClr val="002060"/>
                </a:solidFill>
                <a:latin typeface="华文楷体" panose="02010600040101010101" pitchFamily="2" charset="-122"/>
                <a:ea typeface="华文楷体" panose="02010600040101010101" pitchFamily="2" charset="-122"/>
              </a:rPr>
              <a:t>说明发明与现有技术相比所具有的优点和积极效果。可以从方法或者产品的性能、</a:t>
            </a:r>
            <a:r>
              <a:rPr lang="zh-CN" altLang="en-US" sz="2400" b="1" dirty="0">
                <a:solidFill>
                  <a:srgbClr val="FF0000"/>
                </a:solidFill>
                <a:latin typeface="华文楷体" panose="02010600040101010101" pitchFamily="2" charset="-122"/>
                <a:ea typeface="华文楷体" panose="02010600040101010101" pitchFamily="2" charset="-122"/>
              </a:rPr>
              <a:t>成本、效率、使用寿命、方便可靠性</a:t>
            </a:r>
            <a:r>
              <a:rPr lang="zh-CN" altLang="en-US" sz="2400" b="1" dirty="0">
                <a:solidFill>
                  <a:srgbClr val="002060"/>
                </a:solidFill>
                <a:latin typeface="华文楷体" panose="02010600040101010101" pitchFamily="2" charset="-122"/>
                <a:ea typeface="华文楷体" panose="02010600040101010101" pitchFamily="2" charset="-122"/>
              </a:rPr>
              <a:t>等方面入手。务必保证客观公正，不可贬低现有技术而抬高所申请发明。</a:t>
            </a:r>
          </a:p>
        </p:txBody>
      </p:sp>
      <p:sp>
        <p:nvSpPr>
          <p:cNvPr id="5" name="矩形 4"/>
          <p:cNvSpPr>
            <a:spLocks noChangeArrowheads="1"/>
          </p:cNvSpPr>
          <p:nvPr/>
        </p:nvSpPr>
        <p:spPr bwMode="auto">
          <a:xfrm>
            <a:off x="1259632" y="4077072"/>
            <a:ext cx="7344816" cy="199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b="1" dirty="0">
                <a:solidFill>
                  <a:srgbClr val="002060"/>
                </a:solidFill>
                <a:latin typeface="华文楷体" panose="02010600040101010101" pitchFamily="2" charset="-122"/>
                <a:ea typeface="华文楷体" panose="02010600040101010101" pitchFamily="2" charset="-122"/>
              </a:rPr>
              <a:t>7</a:t>
            </a:r>
            <a:r>
              <a:rPr lang="zh-CN" altLang="en-US" b="1" dirty="0">
                <a:solidFill>
                  <a:srgbClr val="002060"/>
                </a:solidFill>
                <a:latin typeface="华文楷体" panose="02010600040101010101" pitchFamily="2" charset="-122"/>
                <a:ea typeface="华文楷体" panose="02010600040101010101" pitchFamily="2" charset="-122"/>
              </a:rPr>
              <a:t>、附图说明：</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如有必要，可使用带有介绍性说明的附图对发明创造的技术内容进行辅助说明。首先需要有附图的编号和名称，其次还需要在此逐一说明附图中的每个标注的符号或结合附图对发明的技术特征做进一步阐述。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关于学位论文的花絮</a:t>
            </a:r>
          </a:p>
        </p:txBody>
      </p:sp>
      <p:sp>
        <p:nvSpPr>
          <p:cNvPr id="3" name="内容占位符 2"/>
          <p:cNvSpPr>
            <a:spLocks noGrp="1"/>
          </p:cNvSpPr>
          <p:nvPr>
            <p:ph idx="1"/>
          </p:nvPr>
        </p:nvSpPr>
        <p:spPr/>
        <p:txBody>
          <a:bodyPr>
            <a:normAutofit fontScale="77500" lnSpcReduction="20000"/>
          </a:bodyPr>
          <a:lstStyle/>
          <a:p>
            <a:r>
              <a:rPr lang="zh-CN" altLang="en-US" b="0" dirty="0"/>
              <a:t>张五常博士论文</a:t>
            </a:r>
            <a:r>
              <a:rPr lang="en-US" altLang="zh-CN" b="0" dirty="0"/>
              <a:t>《</a:t>
            </a:r>
            <a:r>
              <a:rPr lang="zh-CN" altLang="en-US" b="0" dirty="0"/>
              <a:t>佃农理论</a:t>
            </a:r>
            <a:r>
              <a:rPr lang="en-US" altLang="zh-CN" b="0" dirty="0"/>
              <a:t>》</a:t>
            </a:r>
            <a:r>
              <a:rPr lang="zh-CN" altLang="en-US" b="0" dirty="0"/>
              <a:t>，当年在</a:t>
            </a:r>
            <a:r>
              <a:rPr lang="en-US" altLang="zh-CN" b="0" dirty="0"/>
              <a:t>《</a:t>
            </a:r>
            <a:r>
              <a:rPr lang="zh-CN" altLang="en-US" b="0" dirty="0"/>
              <a:t>法和经济学杂志</a:t>
            </a:r>
            <a:r>
              <a:rPr lang="en-US" altLang="zh-CN" b="0" dirty="0"/>
              <a:t>》</a:t>
            </a:r>
            <a:r>
              <a:rPr lang="zh-CN" altLang="en-US" b="0" dirty="0"/>
              <a:t>上连载四期。</a:t>
            </a:r>
            <a:endParaRPr lang="en-US" altLang="zh-CN" b="0" dirty="0"/>
          </a:p>
          <a:p>
            <a:r>
              <a:rPr lang="zh-CN" altLang="en-US" b="0" dirty="0"/>
              <a:t>萨缪尔森博士</a:t>
            </a:r>
            <a:r>
              <a:rPr lang="en-US" altLang="zh-CN" b="0" dirty="0"/>
              <a:t>(Dr.</a:t>
            </a:r>
            <a:r>
              <a:rPr lang="zh-CN" altLang="en-US" b="0" dirty="0"/>
              <a:t> </a:t>
            </a:r>
            <a:r>
              <a:rPr lang="en-US" altLang="zh-CN" b="0" dirty="0"/>
              <a:t>Paul A. Samuelson)</a:t>
            </a:r>
          </a:p>
          <a:p>
            <a:pPr lvl="1"/>
            <a:r>
              <a:rPr lang="zh-CN" altLang="en-US" b="0" dirty="0"/>
              <a:t>美国著名经济学家，</a:t>
            </a:r>
            <a:r>
              <a:rPr lang="en-US" altLang="zh-CN" b="0" dirty="0"/>
              <a:t>1970</a:t>
            </a:r>
            <a:r>
              <a:rPr lang="zh-CN" altLang="en-US" b="0" dirty="0"/>
              <a:t>年诺贝尔经济学奖得主，美国麻省理工学院经济学教授。</a:t>
            </a:r>
            <a:endParaRPr lang="en-US" altLang="zh-CN" b="0" dirty="0"/>
          </a:p>
          <a:p>
            <a:pPr lvl="1"/>
            <a:r>
              <a:rPr lang="zh-CN" altLang="en-US" b="0" dirty="0"/>
              <a:t>其博士论文答辩结束后，答辩委员会成员之一的熊彼特</a:t>
            </a:r>
            <a:r>
              <a:rPr lang="en-US" altLang="zh-CN" b="0" dirty="0"/>
              <a:t>(</a:t>
            </a:r>
            <a:r>
              <a:rPr lang="zh-CN" altLang="en-US" b="0" dirty="0"/>
              <a:t>上世纪最伟大的经济学家之一</a:t>
            </a:r>
            <a:r>
              <a:rPr lang="en-US" altLang="zh-CN" b="0" dirty="0"/>
              <a:t>)</a:t>
            </a:r>
            <a:r>
              <a:rPr lang="zh-CN" altLang="en-US" b="0" dirty="0"/>
              <a:t>转过头去问另一位成员里昂剔夫</a:t>
            </a:r>
            <a:r>
              <a:rPr lang="en-US" altLang="zh-CN" b="0" dirty="0"/>
              <a:t>(</a:t>
            </a:r>
            <a:r>
              <a:rPr lang="zh-CN" altLang="en-US" b="0" dirty="0"/>
              <a:t>诺奖得主</a:t>
            </a:r>
            <a:r>
              <a:rPr lang="en-US" altLang="zh-CN" b="0" dirty="0"/>
              <a:t>)</a:t>
            </a:r>
            <a:r>
              <a:rPr lang="zh-CN" altLang="en-US" b="0" dirty="0"/>
              <a:t>：“瓦西里，我们通过了么</a:t>
            </a:r>
            <a:r>
              <a:rPr lang="en-US" altLang="zh-CN" b="0" dirty="0"/>
              <a:t>?”</a:t>
            </a:r>
          </a:p>
          <a:p>
            <a:r>
              <a:rPr lang="en-US" altLang="zh-CN" b="0" dirty="0"/>
              <a:t>Christopher </a:t>
            </a:r>
            <a:r>
              <a:rPr lang="en-US" altLang="zh-CN" b="0" dirty="0" err="1"/>
              <a:t>A.Sims</a:t>
            </a:r>
            <a:r>
              <a:rPr lang="zh-CN" altLang="en-US" b="0" dirty="0"/>
              <a:t>（克里斯托弗</a:t>
            </a:r>
            <a:r>
              <a:rPr lang="en-US" altLang="zh-CN" b="0" dirty="0"/>
              <a:t>·</a:t>
            </a:r>
            <a:r>
              <a:rPr lang="zh-CN" altLang="en-US" b="0" dirty="0"/>
              <a:t>西姆斯）</a:t>
            </a:r>
            <a:endParaRPr lang="en-US" altLang="zh-CN" b="0" dirty="0"/>
          </a:p>
          <a:p>
            <a:pPr lvl="1"/>
            <a:r>
              <a:rPr lang="en-US" altLang="zh-CN" b="0" dirty="0"/>
              <a:t>2011</a:t>
            </a:r>
            <a:r>
              <a:rPr lang="zh-CN" altLang="en-US" b="0" dirty="0"/>
              <a:t>年获得诺贝尔经济学奖。</a:t>
            </a:r>
            <a:r>
              <a:rPr lang="en-US" altLang="zh-CN" b="0" dirty="0"/>
              <a:t>SIMS1971</a:t>
            </a:r>
            <a:r>
              <a:rPr lang="zh-CN" altLang="en-US" b="0" dirty="0"/>
              <a:t>年发表在</a:t>
            </a:r>
            <a:r>
              <a:rPr lang="en-US" altLang="zh-CN" b="0" dirty="0"/>
              <a:t>《</a:t>
            </a:r>
            <a:r>
              <a:rPr lang="zh-CN" altLang="en-US" b="0" dirty="0"/>
              <a:t>数理统计年鉴</a:t>
            </a:r>
            <a:r>
              <a:rPr lang="en-US" altLang="zh-CN" b="0" dirty="0"/>
              <a:t>》</a:t>
            </a:r>
            <a:r>
              <a:rPr lang="zh-CN" altLang="en-US" b="0" dirty="0"/>
              <a:t>上的论文</a:t>
            </a:r>
            <a:r>
              <a:rPr lang="en-US" altLang="zh-CN" b="0" dirty="0"/>
              <a:t>《</a:t>
            </a:r>
            <a:r>
              <a:rPr lang="zh-CN" altLang="en-US" b="0" dirty="0"/>
              <a:t>无穷维参数空间中的分布滞后估计</a:t>
            </a:r>
            <a:r>
              <a:rPr lang="en-US" altLang="zh-CN" b="0" dirty="0"/>
              <a:t>》</a:t>
            </a:r>
            <a:r>
              <a:rPr lang="zh-CN" altLang="en-US" b="0" dirty="0"/>
              <a:t>。</a:t>
            </a:r>
            <a:r>
              <a:rPr lang="en-US" altLang="zh-CN" b="0" dirty="0"/>
              <a:t>SIMS</a:t>
            </a:r>
            <a:r>
              <a:rPr lang="zh-CN" altLang="en-US" b="0" dirty="0"/>
              <a:t>写完这篇论文后没投经济学杂志，因为他显然知道没人看的懂。于是投给了最牛的数理统计杂志，结果编辑死活找不到审稿人，最后好不容易凑合拉来一个，审稿报告是这么写的：“我真的不明白这篇论文在说什么，但我检验了其中几个定理，好像是对的。所以我猜应该发表。”</a:t>
            </a:r>
            <a:endParaRPr kumimoji="1"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a:t>
            </a:r>
            <a:endParaRPr lang="zh-CN" altLang="en-US" dirty="0"/>
          </a:p>
        </p:txBody>
      </p:sp>
      <p:sp>
        <p:nvSpPr>
          <p:cNvPr id="3" name="灯片编号占位符 2"/>
          <p:cNvSpPr>
            <a:spLocks noGrp="1"/>
          </p:cNvSpPr>
          <p:nvPr>
            <p:ph type="sldNum" sz="quarter" idx="12"/>
          </p:nvPr>
        </p:nvSpPr>
        <p:spPr/>
        <p:txBody>
          <a:bodyPr/>
          <a:lstStyle/>
          <a:p>
            <a:pPr>
              <a:defRPr/>
            </a:pPr>
            <a:fld id="{77F8EA99-4C44-45B3-9C7D-4DD52C7DC4EC}" type="slidenum">
              <a:rPr lang="en-US" altLang="zh-CN" smtClean="0"/>
              <a:t>60</a:t>
            </a:fld>
            <a:endParaRPr lang="en-US" altLang="zh-CN"/>
          </a:p>
        </p:txBody>
      </p:sp>
      <p:sp>
        <p:nvSpPr>
          <p:cNvPr id="4" name="文本框 3"/>
          <p:cNvSpPr txBox="1"/>
          <p:nvPr/>
        </p:nvSpPr>
        <p:spPr>
          <a:xfrm>
            <a:off x="827584" y="980728"/>
            <a:ext cx="2051209" cy="1276824"/>
          </a:xfrm>
          <a:prstGeom prst="rect">
            <a:avLst/>
          </a:prstGeom>
          <a:noFill/>
        </p:spPr>
        <p:txBody>
          <a:bodyPr wrap="square" rtlCol="0">
            <a:spAutoFit/>
          </a:bodyPr>
          <a:lstStyle/>
          <a:p>
            <a:pPr>
              <a:lnSpc>
                <a:spcPct val="170000"/>
              </a:lnSpc>
            </a:pPr>
            <a:r>
              <a:rPr lang="zh-CN" altLang="en-US" sz="2400" b="1" dirty="0">
                <a:solidFill>
                  <a:srgbClr val="002060"/>
                </a:solidFill>
                <a:latin typeface="华文楷体" panose="02010600040101010101" pitchFamily="2" charset="-122"/>
                <a:ea typeface="华文楷体" panose="02010600040101010101" pitchFamily="2" charset="-122"/>
                <a:sym typeface="+mn-ea"/>
              </a:rPr>
              <a:t>附图编号</a:t>
            </a:r>
          </a:p>
          <a:p>
            <a:pPr>
              <a:lnSpc>
                <a:spcPct val="170000"/>
              </a:lnSpc>
            </a:pPr>
            <a:r>
              <a:rPr lang="zh-CN" altLang="en-US" sz="2400" b="1" dirty="0">
                <a:solidFill>
                  <a:srgbClr val="002060"/>
                </a:solidFill>
                <a:latin typeface="华文楷体" panose="02010600040101010101" pitchFamily="2" charset="-122"/>
                <a:ea typeface="华文楷体" panose="02010600040101010101" pitchFamily="2" charset="-122"/>
                <a:sym typeface="+mn-ea"/>
              </a:rPr>
              <a:t>附图名称</a:t>
            </a:r>
          </a:p>
        </p:txBody>
      </p:sp>
      <p:sp>
        <p:nvSpPr>
          <p:cNvPr id="5" name="椭圆 4"/>
          <p:cNvSpPr/>
          <p:nvPr/>
        </p:nvSpPr>
        <p:spPr>
          <a:xfrm rot="16380000" flipV="1">
            <a:off x="3415050" y="2099917"/>
            <a:ext cx="53340" cy="5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002060"/>
              </a:solidFill>
            </a:endParaRPr>
          </a:p>
        </p:txBody>
      </p:sp>
      <p:sp>
        <p:nvSpPr>
          <p:cNvPr id="6" name="椭圆 5"/>
          <p:cNvSpPr/>
          <p:nvPr/>
        </p:nvSpPr>
        <p:spPr>
          <a:xfrm rot="16380000" flipV="1">
            <a:off x="3843199" y="2323278"/>
            <a:ext cx="53340" cy="5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002060"/>
              </a:solidFill>
            </a:endParaRPr>
          </a:p>
        </p:txBody>
      </p:sp>
      <p:sp>
        <p:nvSpPr>
          <p:cNvPr id="7" name="椭圆 6"/>
          <p:cNvSpPr/>
          <p:nvPr/>
        </p:nvSpPr>
        <p:spPr>
          <a:xfrm rot="16380000" flipV="1">
            <a:off x="3871298" y="3650587"/>
            <a:ext cx="53340" cy="538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rgbClr val="00206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975" y="1021553"/>
            <a:ext cx="6048821" cy="2713349"/>
          </a:xfrm>
          <a:prstGeom prst="rect">
            <a:avLst/>
          </a:prstGeom>
        </p:spPr>
      </p:pic>
      <p:sp>
        <p:nvSpPr>
          <p:cNvPr id="9" name="标注: 线形 8"/>
          <p:cNvSpPr/>
          <p:nvPr/>
        </p:nvSpPr>
        <p:spPr>
          <a:xfrm>
            <a:off x="3007558" y="1081143"/>
            <a:ext cx="519530" cy="2568310"/>
          </a:xfrm>
          <a:prstGeom prst="borderCallout1">
            <a:avLst>
              <a:gd name="adj1" fmla="val 18750"/>
              <a:gd name="adj2" fmla="val -8333"/>
              <a:gd name="adj3" fmla="val 10353"/>
              <a:gd name="adj4" fmla="val -172432"/>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0" name="标注: 线形 9"/>
          <p:cNvSpPr/>
          <p:nvPr/>
        </p:nvSpPr>
        <p:spPr>
          <a:xfrm>
            <a:off x="3655853" y="2875670"/>
            <a:ext cx="4927269" cy="309629"/>
          </a:xfrm>
          <a:prstGeom prst="borderCallout1">
            <a:avLst>
              <a:gd name="adj1" fmla="val 18750"/>
              <a:gd name="adj2" fmla="val -8333"/>
              <a:gd name="adj3" fmla="val -270714"/>
              <a:gd name="adj4" fmla="val -31705"/>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1" name="矩形 4"/>
          <p:cNvSpPr>
            <a:spLocks noChangeArrowheads="1"/>
          </p:cNvSpPr>
          <p:nvPr/>
        </p:nvSpPr>
        <p:spPr bwMode="auto">
          <a:xfrm>
            <a:off x="971600" y="3638097"/>
            <a:ext cx="7848872" cy="284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457200" indent="-457200"/>
            <a:r>
              <a:rPr lang="zh-CN" altLang="en-US" sz="2000" b="1" dirty="0">
                <a:solidFill>
                  <a:srgbClr val="002060"/>
                </a:solidFill>
                <a:latin typeface="华文楷体" panose="02010600040101010101" pitchFamily="2" charset="-122"/>
                <a:ea typeface="华文楷体" panose="02010600040101010101" pitchFamily="2" charset="-122"/>
              </a:rPr>
              <a:t>说明书附图要求：</a:t>
            </a:r>
          </a:p>
          <a:p>
            <a:pPr>
              <a:buNone/>
            </a:pPr>
            <a:r>
              <a:rPr lang="zh-CN" altLang="en-US" sz="2000" b="1" dirty="0">
                <a:solidFill>
                  <a:srgbClr val="002060"/>
                </a:solidFill>
                <a:latin typeface="华文楷体" panose="02010600040101010101" pitchFamily="2" charset="-122"/>
                <a:ea typeface="华文楷体" panose="02010600040101010101" pitchFamily="2" charset="-122"/>
              </a:rPr>
              <a:t>    </a:t>
            </a:r>
            <a:r>
              <a:rPr lang="en-US" altLang="zh-CN" sz="2000" b="1" dirty="0">
                <a:solidFill>
                  <a:srgbClr val="002060"/>
                </a:solidFill>
                <a:latin typeface="华文楷体" panose="02010600040101010101" pitchFamily="2" charset="-122"/>
                <a:ea typeface="华文楷体" panose="02010600040101010101" pitchFamily="2" charset="-122"/>
              </a:rPr>
              <a:t>1</a:t>
            </a:r>
            <a:r>
              <a:rPr lang="zh-CN" altLang="en-US" sz="1600" b="1" dirty="0">
                <a:solidFill>
                  <a:srgbClr val="002060"/>
                </a:solidFill>
                <a:latin typeface="华文楷体" panose="02010600040101010101" pitchFamily="2" charset="-122"/>
                <a:ea typeface="华文楷体" panose="02010600040101010101" pitchFamily="2" charset="-122"/>
              </a:rPr>
              <a:t>、图形线条均匀清楚，适合复印。图形大体按各部分尺寸比例绘制。</a:t>
            </a:r>
          </a:p>
          <a:p>
            <a:pPr>
              <a:buNone/>
            </a:pPr>
            <a:r>
              <a:rPr lang="zh-CN" altLang="en-US" sz="1600" b="1" dirty="0">
                <a:solidFill>
                  <a:srgbClr val="002060"/>
                </a:solidFill>
                <a:latin typeface="华文楷体" panose="02010600040101010101" pitchFamily="2" charset="-122"/>
                <a:ea typeface="华文楷体" panose="02010600040101010101" pitchFamily="2" charset="-122"/>
              </a:rPr>
              <a:t>    </a:t>
            </a:r>
            <a:r>
              <a:rPr lang="en-US" altLang="zh-CN" sz="1600" b="1" dirty="0">
                <a:solidFill>
                  <a:srgbClr val="002060"/>
                </a:solidFill>
                <a:latin typeface="华文楷体" panose="02010600040101010101" pitchFamily="2" charset="-122"/>
                <a:ea typeface="华文楷体" panose="02010600040101010101" pitchFamily="2" charset="-122"/>
              </a:rPr>
              <a:t>2</a:t>
            </a:r>
            <a:r>
              <a:rPr lang="zh-CN" altLang="en-US" sz="1600" b="1" dirty="0">
                <a:solidFill>
                  <a:srgbClr val="002060"/>
                </a:solidFill>
                <a:latin typeface="华文楷体" panose="02010600040101010101" pitchFamily="2" charset="-122"/>
                <a:ea typeface="华文楷体" panose="02010600040101010101" pitchFamily="2" charset="-122"/>
              </a:rPr>
              <a:t>、几幅图可以画在一张图纸上，也可以一幅图连续画在多张图纸上，但均需连续编号并注明。</a:t>
            </a:r>
          </a:p>
          <a:p>
            <a:pPr>
              <a:buNone/>
            </a:pPr>
            <a:r>
              <a:rPr lang="zh-CN" altLang="en-US" sz="1600" b="1" dirty="0">
                <a:solidFill>
                  <a:srgbClr val="002060"/>
                </a:solidFill>
                <a:latin typeface="华文楷体" panose="02010600040101010101" pitchFamily="2" charset="-122"/>
                <a:ea typeface="华文楷体" panose="02010600040101010101" pitchFamily="2" charset="-122"/>
              </a:rPr>
              <a:t>    </a:t>
            </a:r>
            <a:r>
              <a:rPr lang="en-US" altLang="zh-CN" sz="1600" b="1" dirty="0">
                <a:solidFill>
                  <a:srgbClr val="002060"/>
                </a:solidFill>
                <a:latin typeface="华文楷体" panose="02010600040101010101" pitchFamily="2" charset="-122"/>
                <a:ea typeface="华文楷体" panose="02010600040101010101" pitchFamily="2" charset="-122"/>
              </a:rPr>
              <a:t>3</a:t>
            </a:r>
            <a:r>
              <a:rPr lang="zh-CN" altLang="en-US" sz="1600" b="1" dirty="0">
                <a:solidFill>
                  <a:srgbClr val="002060"/>
                </a:solidFill>
                <a:latin typeface="华文楷体" panose="02010600040101010101" pitchFamily="2" charset="-122"/>
                <a:ea typeface="华文楷体" panose="02010600040101010101" pitchFamily="2" charset="-122"/>
              </a:rPr>
              <a:t>、为标明途中不同组成部分，可用阿拉伯数字做标记。附图中的标记应当和说明书中提到的标记一一对应。</a:t>
            </a:r>
          </a:p>
          <a:p>
            <a:pPr>
              <a:buNone/>
            </a:pPr>
            <a:r>
              <a:rPr lang="zh-CN" altLang="en-US" sz="1600" b="1" dirty="0">
                <a:solidFill>
                  <a:srgbClr val="002060"/>
                </a:solidFill>
                <a:latin typeface="华文楷体" panose="02010600040101010101" pitchFamily="2" charset="-122"/>
                <a:ea typeface="华文楷体" panose="02010600040101010101" pitchFamily="2" charset="-122"/>
              </a:rPr>
              <a:t>    </a:t>
            </a:r>
            <a:r>
              <a:rPr lang="en-US" altLang="zh-CN" sz="1600" b="1" dirty="0">
                <a:solidFill>
                  <a:srgbClr val="002060"/>
                </a:solidFill>
                <a:latin typeface="华文楷体" panose="02010600040101010101" pitchFamily="2" charset="-122"/>
                <a:ea typeface="华文楷体" panose="02010600040101010101" pitchFamily="2" charset="-122"/>
              </a:rPr>
              <a:t>4</a:t>
            </a:r>
            <a:r>
              <a:rPr lang="zh-CN" altLang="en-US" sz="1600" b="1" dirty="0">
                <a:solidFill>
                  <a:srgbClr val="002060"/>
                </a:solidFill>
                <a:latin typeface="华文楷体" panose="02010600040101010101" pitchFamily="2" charset="-122"/>
                <a:ea typeface="华文楷体" panose="02010600040101010101" pitchFamily="2" charset="-122"/>
              </a:rPr>
              <a:t>、未经审查员同意，附图中只允许有少量简单文字，如</a:t>
            </a:r>
            <a:r>
              <a:rPr lang="en-US" altLang="zh-CN" sz="1600" b="1" dirty="0">
                <a:solidFill>
                  <a:srgbClr val="002060"/>
                </a:solidFill>
                <a:latin typeface="华文楷体" panose="02010600040101010101" pitchFamily="2" charset="-122"/>
                <a:ea typeface="华文楷体" panose="02010600040101010101" pitchFamily="2" charset="-122"/>
              </a:rPr>
              <a:t>“</a:t>
            </a:r>
            <a:r>
              <a:rPr lang="zh-CN" altLang="en-US" sz="1600" b="1" dirty="0">
                <a:solidFill>
                  <a:srgbClr val="002060"/>
                </a:solidFill>
                <a:latin typeface="华文楷体" panose="02010600040101010101" pitchFamily="2" charset="-122"/>
                <a:ea typeface="华文楷体" panose="02010600040101010101" pitchFamily="2" charset="-122"/>
              </a:rPr>
              <a:t>水</a:t>
            </a:r>
            <a:r>
              <a:rPr lang="en-US" altLang="zh-CN" sz="1600" b="1" dirty="0">
                <a:solidFill>
                  <a:srgbClr val="002060"/>
                </a:solidFill>
                <a:latin typeface="华文楷体" panose="02010600040101010101" pitchFamily="2" charset="-122"/>
                <a:ea typeface="华文楷体" panose="02010600040101010101" pitchFamily="2" charset="-122"/>
              </a:rPr>
              <a:t>”</a:t>
            </a:r>
            <a:r>
              <a:rPr lang="zh-CN" altLang="en-US" sz="1600" b="1" dirty="0">
                <a:solidFill>
                  <a:srgbClr val="002060"/>
                </a:solidFill>
                <a:latin typeface="华文楷体" panose="02010600040101010101" pitchFamily="2" charset="-122"/>
                <a:ea typeface="华文楷体" panose="02010600040101010101" pitchFamily="2" charset="-122"/>
              </a:rPr>
              <a:t>、</a:t>
            </a:r>
            <a:r>
              <a:rPr lang="en-US" altLang="zh-CN" sz="1600" b="1" dirty="0">
                <a:solidFill>
                  <a:srgbClr val="002060"/>
                </a:solidFill>
                <a:latin typeface="华文楷体" panose="02010600040101010101" pitchFamily="2" charset="-122"/>
                <a:ea typeface="华文楷体" panose="02010600040101010101" pitchFamily="2" charset="-122"/>
              </a:rPr>
              <a:t>“</a:t>
            </a:r>
            <a:r>
              <a:rPr lang="zh-CN" altLang="en-US" sz="1600" b="1" dirty="0">
                <a:solidFill>
                  <a:srgbClr val="002060"/>
                </a:solidFill>
                <a:latin typeface="华文楷体" panose="02010600040101010101" pitchFamily="2" charset="-122"/>
                <a:ea typeface="华文楷体" panose="02010600040101010101" pitchFamily="2" charset="-122"/>
              </a:rPr>
              <a:t>开</a:t>
            </a:r>
            <a:r>
              <a:rPr lang="en-US" altLang="zh-CN" sz="1600" b="1" dirty="0">
                <a:solidFill>
                  <a:srgbClr val="002060"/>
                </a:solidFill>
                <a:latin typeface="华文楷体" panose="02010600040101010101" pitchFamily="2" charset="-122"/>
                <a:ea typeface="华文楷体" panose="02010600040101010101" pitchFamily="2" charset="-122"/>
              </a:rPr>
              <a:t>”</a:t>
            </a:r>
            <a:r>
              <a:rPr lang="zh-CN" altLang="en-US" sz="1600" b="1" dirty="0">
                <a:solidFill>
                  <a:srgbClr val="002060"/>
                </a:solidFill>
                <a:latin typeface="华文楷体" panose="02010600040101010101" pitchFamily="2" charset="-122"/>
                <a:ea typeface="华文楷体" panose="02010600040101010101" pitchFamily="2" charset="-122"/>
              </a:rPr>
              <a:t>、</a:t>
            </a:r>
            <a:r>
              <a:rPr lang="en-US" altLang="zh-CN" sz="1600" b="1" dirty="0">
                <a:solidFill>
                  <a:srgbClr val="002060"/>
                </a:solidFill>
                <a:latin typeface="华文楷体" panose="02010600040101010101" pitchFamily="2" charset="-122"/>
                <a:ea typeface="华文楷体" panose="02010600040101010101" pitchFamily="2" charset="-122"/>
              </a:rPr>
              <a:t>“</a:t>
            </a:r>
            <a:r>
              <a:rPr lang="zh-CN" altLang="en-US" sz="1600" b="1" dirty="0">
                <a:solidFill>
                  <a:srgbClr val="002060"/>
                </a:solidFill>
                <a:latin typeface="华文楷体" panose="02010600040101010101" pitchFamily="2" charset="-122"/>
                <a:ea typeface="华文楷体" panose="02010600040101010101" pitchFamily="2" charset="-122"/>
              </a:rPr>
              <a:t>关</a:t>
            </a:r>
            <a:r>
              <a:rPr lang="en-US" altLang="zh-CN" sz="1600" b="1" dirty="0">
                <a:solidFill>
                  <a:srgbClr val="002060"/>
                </a:solidFill>
                <a:latin typeface="华文楷体" panose="02010600040101010101" pitchFamily="2" charset="-122"/>
                <a:ea typeface="华文楷体" panose="02010600040101010101" pitchFamily="2" charset="-122"/>
              </a:rPr>
              <a:t>”</a:t>
            </a:r>
            <a:r>
              <a:rPr lang="zh-CN" altLang="en-US" sz="1600" b="1" dirty="0">
                <a:solidFill>
                  <a:srgbClr val="002060"/>
                </a:solidFill>
                <a:latin typeface="华文楷体" panose="02010600040101010101" pitchFamily="2" charset="-122"/>
                <a:ea typeface="华文楷体" panose="02010600040101010101" pitchFamily="2" charset="-122"/>
              </a:rPr>
              <a:t>、</a:t>
            </a:r>
            <a:r>
              <a:rPr lang="en-US" altLang="zh-CN" sz="1600" b="1" dirty="0">
                <a:solidFill>
                  <a:srgbClr val="002060"/>
                </a:solidFill>
                <a:latin typeface="华文楷体" panose="02010600040101010101" pitchFamily="2" charset="-122"/>
                <a:ea typeface="华文楷体" panose="02010600040101010101" pitchFamily="2" charset="-122"/>
              </a:rPr>
              <a:t>“A-A</a:t>
            </a:r>
            <a:r>
              <a:rPr lang="zh-CN" altLang="en-US" sz="1600" b="1" dirty="0">
                <a:solidFill>
                  <a:srgbClr val="002060"/>
                </a:solidFill>
                <a:latin typeface="华文楷体" panose="02010600040101010101" pitchFamily="2" charset="-122"/>
                <a:ea typeface="华文楷体" panose="02010600040101010101" pitchFamily="2" charset="-122"/>
              </a:rPr>
              <a:t>剖面</a:t>
            </a:r>
            <a:r>
              <a:rPr lang="en-US" altLang="zh-CN" sz="1600" b="1" dirty="0">
                <a:solidFill>
                  <a:srgbClr val="002060"/>
                </a:solidFill>
                <a:latin typeface="华文楷体" panose="02010600040101010101" pitchFamily="2" charset="-122"/>
                <a:ea typeface="华文楷体" panose="02010600040101010101" pitchFamily="2" charset="-122"/>
              </a:rPr>
              <a:t>”</a:t>
            </a:r>
            <a:r>
              <a:rPr lang="zh-CN" altLang="en-US" sz="1600" b="1" dirty="0">
                <a:solidFill>
                  <a:srgbClr val="002060"/>
                </a:solidFill>
                <a:latin typeface="华文楷体" panose="02010600040101010101" pitchFamily="2" charset="-122"/>
                <a:ea typeface="华文楷体" panose="02010600040101010101" pitchFamily="2" charset="-122"/>
              </a:rPr>
              <a:t>等。对附图图面的说明或解释应放在说明书相应段落中。</a:t>
            </a:r>
            <a:endParaRPr lang="en-US" altLang="zh-CN" sz="1600" b="1" dirty="0">
              <a:solidFill>
                <a:srgbClr val="002060"/>
              </a:solidFill>
              <a:latin typeface="华文楷体" panose="02010600040101010101" pitchFamily="2" charset="-122"/>
              <a:ea typeface="华文楷体" panose="02010600040101010101" pitchFamily="2" charset="-122"/>
            </a:endParaRPr>
          </a:p>
          <a:p>
            <a:pPr>
              <a:buNone/>
            </a:pPr>
            <a:r>
              <a:rPr lang="en-US" altLang="zh-CN" sz="1600" b="1" dirty="0">
                <a:solidFill>
                  <a:srgbClr val="002060"/>
                </a:solidFill>
                <a:latin typeface="华文楷体" panose="02010600040101010101" pitchFamily="2" charset="-122"/>
                <a:ea typeface="华文楷体" panose="02010600040101010101" pitchFamily="2" charset="-122"/>
              </a:rPr>
              <a:t>   </a:t>
            </a:r>
            <a:r>
              <a:rPr lang="en-US" altLang="zh-CN" sz="1600" b="1" dirty="0">
                <a:solidFill>
                  <a:srgbClr val="FF0000"/>
                </a:solidFill>
                <a:latin typeface="华文楷体" panose="02010600040101010101" pitchFamily="2" charset="-122"/>
                <a:ea typeface="华文楷体" panose="02010600040101010101" pitchFamily="2" charset="-122"/>
              </a:rPr>
              <a:t>5</a:t>
            </a:r>
            <a:r>
              <a:rPr lang="zh-CN" altLang="en-US" sz="1600" b="1" dirty="0">
                <a:solidFill>
                  <a:srgbClr val="FF0000"/>
                </a:solidFill>
                <a:latin typeface="华文楷体" panose="02010600040101010101" pitchFamily="2" charset="-122"/>
                <a:ea typeface="华文楷体" panose="02010600040101010101" pitchFamily="2" charset="-122"/>
              </a:rPr>
              <a:t>、实用新型说明书必须有附图</a:t>
            </a:r>
            <a:r>
              <a:rPr lang="zh-CN" altLang="en-US" sz="1600" b="1" dirty="0">
                <a:solidFill>
                  <a:srgbClr val="002060"/>
                </a:solidFill>
                <a:latin typeface="华文楷体" panose="02010600040101010101" pitchFamily="2" charset="-122"/>
                <a:ea typeface="华文楷体" panose="020106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77F8EA99-4C44-45B3-9C7D-4DD52C7DC4EC}" type="slidenum">
              <a:rPr lang="en-US" altLang="zh-CN" smtClean="0"/>
              <a:t>61</a:t>
            </a:fld>
            <a:endParaRPr lang="en-US" altLang="zh-CN"/>
          </a:p>
        </p:txBody>
      </p:sp>
      <p:sp>
        <p:nvSpPr>
          <p:cNvPr id="4" name="矩形 4"/>
          <p:cNvSpPr>
            <a:spLocks noChangeArrowheads="1"/>
          </p:cNvSpPr>
          <p:nvPr/>
        </p:nvSpPr>
        <p:spPr bwMode="auto">
          <a:xfrm>
            <a:off x="1200150" y="980728"/>
            <a:ext cx="7525664" cy="1829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b="1" dirty="0">
                <a:solidFill>
                  <a:srgbClr val="002060"/>
                </a:solidFill>
                <a:latin typeface="华文楷体" panose="02010600040101010101" pitchFamily="2" charset="-122"/>
                <a:ea typeface="华文楷体" panose="02010600040101010101" pitchFamily="2" charset="-122"/>
              </a:rPr>
              <a:t>8</a:t>
            </a:r>
            <a:r>
              <a:rPr lang="zh-CN" altLang="en-US" b="1" dirty="0">
                <a:solidFill>
                  <a:srgbClr val="002060"/>
                </a:solidFill>
                <a:latin typeface="华文楷体" panose="02010600040101010101" pitchFamily="2" charset="-122"/>
                <a:ea typeface="华文楷体" panose="02010600040101010101" pitchFamily="2" charset="-122"/>
              </a:rPr>
              <a:t>、实施例：</a:t>
            </a:r>
          </a:p>
          <a:p>
            <a:pPr>
              <a:buNone/>
            </a:pPr>
            <a:r>
              <a:rPr lang="zh-CN" altLang="en-US" sz="2100" b="1" dirty="0">
                <a:solidFill>
                  <a:srgbClr val="002060"/>
                </a:solidFill>
                <a:latin typeface="华文楷体" panose="02010600040101010101" pitchFamily="2" charset="-122"/>
                <a:ea typeface="华文楷体" panose="02010600040101010101" pitchFamily="2" charset="-122"/>
              </a:rPr>
              <a:t>    </a:t>
            </a:r>
            <a:r>
              <a:rPr lang="zh-CN" altLang="en-US" sz="2200" b="1" dirty="0">
                <a:solidFill>
                  <a:srgbClr val="002060"/>
                </a:solidFill>
                <a:latin typeface="华文楷体" panose="02010600040101010101" pitchFamily="2" charset="-122"/>
                <a:ea typeface="华文楷体" panose="02010600040101010101" pitchFamily="2" charset="-122"/>
              </a:rPr>
              <a:t>详细描述申请人认为实施发明的</a:t>
            </a:r>
            <a:r>
              <a:rPr lang="zh-CN" altLang="en-US" sz="2200" b="1" dirty="0">
                <a:solidFill>
                  <a:srgbClr val="FF0000"/>
                </a:solidFill>
                <a:latin typeface="华文楷体" panose="02010600040101010101" pitchFamily="2" charset="-122"/>
                <a:ea typeface="华文楷体" panose="02010600040101010101" pitchFamily="2" charset="-122"/>
              </a:rPr>
              <a:t>最好方式</a:t>
            </a:r>
            <a:r>
              <a:rPr lang="zh-CN" altLang="en-US" sz="2200" b="1" dirty="0">
                <a:solidFill>
                  <a:srgbClr val="002060"/>
                </a:solidFill>
                <a:latin typeface="华文楷体" panose="02010600040101010101" pitchFamily="2" charset="-122"/>
                <a:ea typeface="华文楷体" panose="02010600040101010101" pitchFamily="2" charset="-122"/>
              </a:rPr>
              <a:t>，并将其作为一件典型实例，列出与发明要点相关的参数与条件。必要时，可列举多个典型实例。有附图的应对照附图加以说明，注意要支持权利要求，且叙述详细具体。</a:t>
            </a:r>
          </a:p>
        </p:txBody>
      </p:sp>
      <p:sp>
        <p:nvSpPr>
          <p:cNvPr id="5" name="矩形 4"/>
          <p:cNvSpPr>
            <a:spLocks noChangeArrowheads="1"/>
          </p:cNvSpPr>
          <p:nvPr/>
        </p:nvSpPr>
        <p:spPr bwMode="auto">
          <a:xfrm>
            <a:off x="909667" y="2864039"/>
            <a:ext cx="7848872" cy="33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457200" indent="-457200"/>
            <a:r>
              <a:rPr lang="zh-CN" altLang="en-US" sz="2400" b="1" dirty="0">
                <a:solidFill>
                  <a:srgbClr val="002060"/>
                </a:solidFill>
                <a:latin typeface="华文楷体" panose="02010600040101010101" pitchFamily="2" charset="-122"/>
                <a:ea typeface="华文楷体" panose="02010600040101010101" pitchFamily="2" charset="-122"/>
              </a:rPr>
              <a:t>撰写说明书注意事项：</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a:t>
            </a:r>
            <a:r>
              <a:rPr lang="en-US" altLang="zh-CN" sz="2200" b="1" dirty="0">
                <a:solidFill>
                  <a:srgbClr val="002060"/>
                </a:solidFill>
                <a:latin typeface="华文楷体" panose="02010600040101010101" pitchFamily="2" charset="-122"/>
                <a:ea typeface="华文楷体" panose="02010600040101010101" pitchFamily="2" charset="-122"/>
              </a:rPr>
              <a:t>1</a:t>
            </a:r>
            <a:r>
              <a:rPr lang="zh-CN" altLang="en-US" sz="2200" b="1" dirty="0">
                <a:solidFill>
                  <a:srgbClr val="002060"/>
                </a:solidFill>
                <a:latin typeface="华文楷体" panose="02010600040101010101" pitchFamily="2" charset="-122"/>
                <a:ea typeface="华文楷体" panose="02010600040101010101" pitchFamily="2" charset="-122"/>
              </a:rPr>
              <a:t>、全面研究，分析法明，确定发明的技术领域，深入了解发明的实质；</a:t>
            </a:r>
          </a:p>
          <a:p>
            <a:pPr>
              <a:buNone/>
            </a:pPr>
            <a:r>
              <a:rPr lang="zh-CN" altLang="en-US" sz="2200" b="1" dirty="0">
                <a:solidFill>
                  <a:srgbClr val="002060"/>
                </a:solidFill>
                <a:latin typeface="华文楷体" panose="02010600040101010101" pitchFamily="2" charset="-122"/>
                <a:ea typeface="华文楷体" panose="02010600040101010101" pitchFamily="2" charset="-122"/>
              </a:rPr>
              <a:t>    </a:t>
            </a:r>
            <a:r>
              <a:rPr lang="en-US" altLang="zh-CN" sz="2200" b="1" dirty="0">
                <a:solidFill>
                  <a:srgbClr val="002060"/>
                </a:solidFill>
                <a:latin typeface="华文楷体" panose="02010600040101010101" pitchFamily="2" charset="-122"/>
                <a:ea typeface="华文楷体" panose="02010600040101010101" pitchFamily="2" charset="-122"/>
              </a:rPr>
              <a:t>2</a:t>
            </a:r>
            <a:r>
              <a:rPr lang="zh-CN" altLang="en-US" sz="2200" b="1" dirty="0">
                <a:solidFill>
                  <a:srgbClr val="002060"/>
                </a:solidFill>
                <a:latin typeface="华文楷体" panose="02010600040101010101" pitchFamily="2" charset="-122"/>
                <a:ea typeface="华文楷体" panose="02010600040101010101" pitchFamily="2" charset="-122"/>
              </a:rPr>
              <a:t>、认真进行全面的检索；</a:t>
            </a:r>
          </a:p>
          <a:p>
            <a:pPr>
              <a:buNone/>
            </a:pPr>
            <a:r>
              <a:rPr lang="zh-CN" altLang="en-US" sz="2200" b="1" dirty="0">
                <a:solidFill>
                  <a:srgbClr val="002060"/>
                </a:solidFill>
                <a:latin typeface="华文楷体" panose="02010600040101010101" pitchFamily="2" charset="-122"/>
                <a:ea typeface="华文楷体" panose="02010600040101010101" pitchFamily="2" charset="-122"/>
              </a:rPr>
              <a:t>    </a:t>
            </a:r>
            <a:r>
              <a:rPr lang="en-US" altLang="zh-CN" sz="2200" b="1" dirty="0">
                <a:solidFill>
                  <a:srgbClr val="002060"/>
                </a:solidFill>
                <a:latin typeface="华文楷体" panose="02010600040101010101" pitchFamily="2" charset="-122"/>
                <a:ea typeface="华文楷体" panose="02010600040101010101" pitchFamily="2" charset="-122"/>
              </a:rPr>
              <a:t>3</a:t>
            </a:r>
            <a:r>
              <a:rPr lang="zh-CN" altLang="en-US" sz="2200" b="1" dirty="0">
                <a:solidFill>
                  <a:srgbClr val="002060"/>
                </a:solidFill>
                <a:latin typeface="华文楷体" panose="02010600040101010101" pitchFamily="2" charset="-122"/>
                <a:ea typeface="华文楷体" panose="02010600040101010101" pitchFamily="2" charset="-122"/>
              </a:rPr>
              <a:t>、确定最接近的对比文件；</a:t>
            </a:r>
          </a:p>
          <a:p>
            <a:pPr>
              <a:buNone/>
            </a:pPr>
            <a:r>
              <a:rPr lang="zh-CN" altLang="en-US" sz="2200" b="1" dirty="0">
                <a:solidFill>
                  <a:srgbClr val="002060"/>
                </a:solidFill>
                <a:latin typeface="华文楷体" panose="02010600040101010101" pitchFamily="2" charset="-122"/>
                <a:ea typeface="华文楷体" panose="02010600040101010101" pitchFamily="2" charset="-122"/>
              </a:rPr>
              <a:t>    </a:t>
            </a:r>
            <a:r>
              <a:rPr lang="en-US" altLang="zh-CN" sz="2200" b="1" dirty="0">
                <a:solidFill>
                  <a:srgbClr val="002060"/>
                </a:solidFill>
                <a:latin typeface="华文楷体" panose="02010600040101010101" pitchFamily="2" charset="-122"/>
                <a:ea typeface="华文楷体" panose="02010600040101010101" pitchFamily="2" charset="-122"/>
              </a:rPr>
              <a:t>4</a:t>
            </a:r>
            <a:r>
              <a:rPr lang="zh-CN" altLang="en-US" sz="2200" b="1" dirty="0">
                <a:solidFill>
                  <a:srgbClr val="002060"/>
                </a:solidFill>
                <a:latin typeface="华文楷体" panose="02010600040101010101" pitchFamily="2" charset="-122"/>
                <a:ea typeface="华文楷体" panose="02010600040101010101" pitchFamily="2" charset="-122"/>
              </a:rPr>
              <a:t>、明确保护范围；</a:t>
            </a:r>
          </a:p>
          <a:p>
            <a:pPr>
              <a:buNone/>
            </a:pPr>
            <a:r>
              <a:rPr lang="zh-CN" altLang="en-US" sz="2200" b="1" dirty="0">
                <a:solidFill>
                  <a:srgbClr val="002060"/>
                </a:solidFill>
                <a:latin typeface="华文楷体" panose="02010600040101010101" pitchFamily="2" charset="-122"/>
                <a:ea typeface="华文楷体" panose="02010600040101010101" pitchFamily="2" charset="-122"/>
              </a:rPr>
              <a:t>    </a:t>
            </a:r>
            <a:r>
              <a:rPr lang="en-US" altLang="zh-CN" sz="2200" b="1" dirty="0">
                <a:solidFill>
                  <a:srgbClr val="002060"/>
                </a:solidFill>
                <a:latin typeface="华文楷体" panose="02010600040101010101" pitchFamily="2" charset="-122"/>
                <a:ea typeface="华文楷体" panose="02010600040101010101" pitchFamily="2" charset="-122"/>
              </a:rPr>
              <a:t>5</a:t>
            </a:r>
            <a:r>
              <a:rPr lang="zh-CN" altLang="en-US" sz="2200" b="1" dirty="0">
                <a:solidFill>
                  <a:srgbClr val="002060"/>
                </a:solidFill>
                <a:latin typeface="华文楷体" panose="02010600040101010101" pitchFamily="2" charset="-122"/>
                <a:ea typeface="华文楷体" panose="02010600040101010101" pitchFamily="2" charset="-122"/>
              </a:rPr>
              <a:t>、严格按照说明书</a:t>
            </a:r>
            <a:r>
              <a:rPr lang="en-US" altLang="zh-CN" sz="2200" b="1" dirty="0">
                <a:solidFill>
                  <a:srgbClr val="002060"/>
                </a:solidFill>
                <a:latin typeface="华文楷体" panose="02010600040101010101" pitchFamily="2" charset="-122"/>
                <a:ea typeface="华文楷体" panose="02010600040101010101" pitchFamily="2" charset="-122"/>
              </a:rPr>
              <a:t>8</a:t>
            </a:r>
            <a:r>
              <a:rPr lang="zh-CN" altLang="en-US" sz="2200" b="1" dirty="0">
                <a:solidFill>
                  <a:srgbClr val="002060"/>
                </a:solidFill>
                <a:latin typeface="华文楷体" panose="02010600040101010101" pitchFamily="2" charset="-122"/>
                <a:ea typeface="华文楷体" panose="02010600040101010101" pitchFamily="2" charset="-122"/>
              </a:rPr>
              <a:t>个部分的内容和要求撰写；</a:t>
            </a:r>
          </a:p>
          <a:p>
            <a:pPr>
              <a:buNone/>
            </a:pPr>
            <a:r>
              <a:rPr lang="zh-CN" altLang="en-US" sz="2200" b="1" dirty="0">
                <a:solidFill>
                  <a:srgbClr val="002060"/>
                </a:solidFill>
                <a:latin typeface="华文楷体" panose="02010600040101010101" pitchFamily="2" charset="-122"/>
                <a:ea typeface="华文楷体" panose="02010600040101010101" pitchFamily="2" charset="-122"/>
              </a:rPr>
              <a:t>    </a:t>
            </a:r>
            <a:r>
              <a:rPr lang="en-US" altLang="zh-CN" sz="2200" b="1" dirty="0">
                <a:solidFill>
                  <a:srgbClr val="002060"/>
                </a:solidFill>
                <a:latin typeface="华文楷体" panose="02010600040101010101" pitchFamily="2" charset="-122"/>
                <a:ea typeface="华文楷体" panose="02010600040101010101" pitchFamily="2" charset="-122"/>
              </a:rPr>
              <a:t>6</a:t>
            </a:r>
            <a:r>
              <a:rPr lang="zh-CN" altLang="en-US" sz="2200" b="1" dirty="0">
                <a:solidFill>
                  <a:srgbClr val="002060"/>
                </a:solidFill>
                <a:latin typeface="华文楷体" panose="02010600040101010101" pitchFamily="2" charset="-122"/>
                <a:ea typeface="华文楷体" panose="02010600040101010101" pitchFamily="2" charset="-122"/>
              </a:rPr>
              <a:t>、检查说明书与权利要求书、附图的对应关系。</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2D7DE18-5946-4591-84C4-24EC2033FD2F}" type="slidenum">
              <a:rPr kumimoji="0" lang="en-US" altLang="zh-CN" sz="2000" smtClean="0"/>
              <a:t>62</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5" name="文本框 4"/>
          <p:cNvSpPr txBox="1"/>
          <p:nvPr/>
        </p:nvSpPr>
        <p:spPr>
          <a:xfrm>
            <a:off x="929727" y="1316758"/>
            <a:ext cx="7462837" cy="523220"/>
          </a:xfrm>
          <a:prstGeom prst="rect">
            <a:avLst/>
          </a:prstGeom>
          <a:noFill/>
        </p:spPr>
        <p:txBody>
          <a:bodyPr>
            <a:spAutoFit/>
          </a:bodyPr>
          <a:lstStyle/>
          <a:p>
            <a:pPr marL="457200" indent="-457200" eaLnBrk="1" hangingPunct="1">
              <a:buFont typeface="Wingdings" panose="05000000000000000000" charset="0"/>
              <a:buChar char="l"/>
              <a:defRPr/>
            </a:pPr>
            <a:r>
              <a:rPr kumimoji="0" lang="zh-CN" altLang="en-US" sz="2800" b="1" kern="0" dirty="0">
                <a:solidFill>
                  <a:srgbClr val="000066"/>
                </a:solidFill>
                <a:ea typeface="楷体" panose="02010609060101010101" charset="-122"/>
                <a:cs typeface="Times New Roman" panose="02020603050405020304" pitchFamily="18" charset="0"/>
              </a:rPr>
              <a:t>权利要求书</a:t>
            </a:r>
          </a:p>
        </p:txBody>
      </p:sp>
      <p:sp>
        <p:nvSpPr>
          <p:cNvPr id="6" name="文本框 5"/>
          <p:cNvSpPr txBox="1"/>
          <p:nvPr/>
        </p:nvSpPr>
        <p:spPr>
          <a:xfrm>
            <a:off x="1031355" y="1917765"/>
            <a:ext cx="7720012" cy="1014412"/>
          </a:xfrm>
          <a:prstGeom prst="rect">
            <a:avLst/>
          </a:prstGeom>
          <a:noFill/>
        </p:spPr>
        <p:txBody>
          <a:bodyPr>
            <a:spAutoFit/>
          </a:bodyPr>
          <a:lstStyle/>
          <a:p>
            <a:pPr eaLnBrk="1" hangingPunct="1">
              <a:buFont typeface="Wingdings" panose="05000000000000000000" charset="0"/>
              <a:buNone/>
              <a:defRPr/>
            </a:pPr>
            <a:r>
              <a:rPr kumimoji="0" lang="zh-CN" altLang="en-US" sz="2000" b="1" kern="0" dirty="0">
                <a:solidFill>
                  <a:srgbClr val="000066"/>
                </a:solidFill>
                <a:ea typeface="楷体" panose="02010609060101010101" charset="-122"/>
                <a:cs typeface="Times New Roman" panose="02020603050405020304" pitchFamily="18" charset="0"/>
              </a:rPr>
              <a:t>它是申请发明专利和实用新型专利必须提交的申请文件，是它们要求保护的内容，是申请专利的核心，也是确定专利保护范围的重要文件。</a:t>
            </a:r>
          </a:p>
        </p:txBody>
      </p:sp>
      <p:sp>
        <p:nvSpPr>
          <p:cNvPr id="8" name="矩形 4"/>
          <p:cNvSpPr>
            <a:spLocks noChangeArrowheads="1"/>
          </p:cNvSpPr>
          <p:nvPr/>
        </p:nvSpPr>
        <p:spPr bwMode="auto">
          <a:xfrm>
            <a:off x="926279" y="3019976"/>
            <a:ext cx="8227796" cy="37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buFont typeface="Wingdings" panose="05000000000000000000" pitchFamily="2" charset="2"/>
              <a:buChar char="Ø"/>
            </a:pPr>
            <a:r>
              <a:rPr lang="zh-CN" altLang="en-US" sz="2200" b="1" dirty="0">
                <a:solidFill>
                  <a:srgbClr val="002060"/>
                </a:solidFill>
                <a:latin typeface="华文楷体" panose="02010600040101010101" pitchFamily="2" charset="-122"/>
                <a:ea typeface="华文楷体" panose="02010600040101010101" pitchFamily="2" charset="-122"/>
              </a:rPr>
              <a:t>权利要求书基本要求：</a:t>
            </a:r>
          </a:p>
          <a:p>
            <a:pPr>
              <a:buNone/>
            </a:pPr>
            <a:r>
              <a:rPr lang="zh-CN" altLang="en-US" sz="2000" b="1" dirty="0">
                <a:solidFill>
                  <a:srgbClr val="002060"/>
                </a:solidFill>
                <a:latin typeface="华文楷体" panose="02010600040101010101" pitchFamily="2" charset="-122"/>
                <a:ea typeface="华文楷体" panose="02010600040101010101" pitchFamily="2" charset="-122"/>
              </a:rPr>
              <a:t>    </a:t>
            </a:r>
            <a:r>
              <a:rPr lang="en-US" altLang="zh-CN" sz="2000" b="1" dirty="0">
                <a:solidFill>
                  <a:srgbClr val="002060"/>
                </a:solidFill>
                <a:latin typeface="华文楷体" panose="02010600040101010101" pitchFamily="2" charset="-122"/>
                <a:ea typeface="华文楷体" panose="02010600040101010101" pitchFamily="2" charset="-122"/>
              </a:rPr>
              <a:t>1</a:t>
            </a:r>
            <a:r>
              <a:rPr lang="zh-CN" altLang="en-US" sz="2000" b="1" dirty="0">
                <a:solidFill>
                  <a:srgbClr val="002060"/>
                </a:solidFill>
                <a:latin typeface="华文楷体" panose="02010600040101010101" pitchFamily="2" charset="-122"/>
                <a:ea typeface="华文楷体" panose="02010600040101010101" pitchFamily="2" charset="-122"/>
              </a:rPr>
              <a:t>、权利要求书是专门记载权利要求的文件，由一项或多项  </a:t>
            </a:r>
            <a:r>
              <a:rPr lang="zh-CN" altLang="en-US" sz="2000" b="1" dirty="0">
                <a:solidFill>
                  <a:srgbClr val="FF0000"/>
                </a:solidFill>
                <a:latin typeface="华文楷体" panose="02010600040101010101" pitchFamily="2" charset="-122"/>
                <a:ea typeface="华文楷体" panose="02010600040101010101" pitchFamily="2" charset="-122"/>
              </a:rPr>
              <a:t>权利</a:t>
            </a:r>
            <a:r>
              <a:rPr lang="zh-CN" altLang="en-US" sz="2000" b="1" dirty="0">
                <a:solidFill>
                  <a:srgbClr val="002060"/>
                </a:solidFill>
                <a:latin typeface="华文楷体" panose="02010600040101010101" pitchFamily="2" charset="-122"/>
                <a:ea typeface="华文楷体" panose="02010600040101010101" pitchFamily="2" charset="-122"/>
              </a:rPr>
              <a:t>要求组成，权力要求内容</a:t>
            </a:r>
            <a:r>
              <a:rPr lang="zh-CN" altLang="en-US" sz="2000" b="1" kern="0" dirty="0">
                <a:solidFill>
                  <a:srgbClr val="002060"/>
                </a:solidFill>
                <a:latin typeface="华文楷体" panose="02010600040101010101" pitchFamily="2" charset="-122"/>
                <a:ea typeface="华文楷体" panose="02010600040101010101" pitchFamily="2" charset="-122"/>
                <a:cs typeface="Times New Roman" panose="02020603050405020304" pitchFamily="18" charset="0"/>
                <a:sym typeface="+mn-ea"/>
              </a:rPr>
              <a:t>用阿拉伯数字编号</a:t>
            </a:r>
            <a:r>
              <a:rPr lang="zh-CN" altLang="en-US" sz="2000" b="1" dirty="0">
                <a:solidFill>
                  <a:srgbClr val="002060"/>
                </a:solidFill>
                <a:latin typeface="华文楷体" panose="02010600040101010101" pitchFamily="2" charset="-122"/>
                <a:ea typeface="华文楷体" panose="02010600040101010101" pitchFamily="2" charset="-122"/>
              </a:rPr>
              <a:t>。只有被批准的权利要求内容才受到专利权的保护。</a:t>
            </a:r>
          </a:p>
          <a:p>
            <a:pPr>
              <a:buNone/>
            </a:pPr>
            <a:r>
              <a:rPr lang="zh-CN" altLang="en-US" sz="2000" b="1" dirty="0">
                <a:solidFill>
                  <a:srgbClr val="002060"/>
                </a:solidFill>
                <a:latin typeface="华文楷体" panose="02010600040101010101" pitchFamily="2" charset="-122"/>
                <a:ea typeface="华文楷体" panose="02010600040101010101" pitchFamily="2" charset="-122"/>
              </a:rPr>
              <a:t>    </a:t>
            </a:r>
            <a:r>
              <a:rPr lang="en-US" altLang="zh-CN" sz="2000" b="1" dirty="0">
                <a:solidFill>
                  <a:srgbClr val="002060"/>
                </a:solidFill>
                <a:latin typeface="华文楷体" panose="02010600040101010101" pitchFamily="2" charset="-122"/>
                <a:ea typeface="华文楷体" panose="02010600040101010101" pitchFamily="2" charset="-122"/>
              </a:rPr>
              <a:t>2</a:t>
            </a:r>
            <a:r>
              <a:rPr lang="zh-CN" altLang="en-US" sz="2000" b="1" dirty="0">
                <a:solidFill>
                  <a:srgbClr val="002060"/>
                </a:solidFill>
                <a:latin typeface="华文楷体" panose="02010600040101010101" pitchFamily="2" charset="-122"/>
                <a:ea typeface="华文楷体" panose="02010600040101010101" pitchFamily="2" charset="-122"/>
              </a:rPr>
              <a:t>、权利要求书中的文字、纸张要求应</a:t>
            </a:r>
            <a:r>
              <a:rPr lang="zh-CN" altLang="en-US" sz="2000" b="1" dirty="0">
                <a:solidFill>
                  <a:srgbClr val="FF0000"/>
                </a:solidFill>
                <a:latin typeface="华文楷体" panose="02010600040101010101" pitchFamily="2" charset="-122"/>
                <a:ea typeface="华文楷体" panose="02010600040101010101" pitchFamily="2" charset="-122"/>
              </a:rPr>
              <a:t>与说明书相同</a:t>
            </a:r>
            <a:r>
              <a:rPr lang="zh-CN" altLang="en-US" sz="2000" b="1" dirty="0">
                <a:solidFill>
                  <a:srgbClr val="002060"/>
                </a:solidFill>
                <a:latin typeface="华文楷体" panose="02010600040101010101" pitchFamily="2" charset="-122"/>
                <a:ea typeface="华文楷体" panose="02010600040101010101" pitchFamily="2" charset="-122"/>
              </a:rPr>
              <a:t>且使用统一表格。</a:t>
            </a:r>
          </a:p>
          <a:p>
            <a:pPr>
              <a:buNone/>
            </a:pPr>
            <a:r>
              <a:rPr lang="zh-CN" altLang="en-US" sz="2000" b="1" dirty="0">
                <a:solidFill>
                  <a:srgbClr val="002060"/>
                </a:solidFill>
                <a:latin typeface="华文楷体" panose="02010600040101010101" pitchFamily="2" charset="-122"/>
                <a:ea typeface="华文楷体" panose="02010600040101010101" pitchFamily="2" charset="-122"/>
              </a:rPr>
              <a:t>    </a:t>
            </a:r>
            <a:r>
              <a:rPr lang="en-US" altLang="zh-CN" sz="2000" b="1" dirty="0">
                <a:solidFill>
                  <a:srgbClr val="002060"/>
                </a:solidFill>
                <a:latin typeface="华文楷体" panose="02010600040101010101" pitchFamily="2" charset="-122"/>
                <a:ea typeface="华文楷体" panose="02010600040101010101" pitchFamily="2" charset="-122"/>
              </a:rPr>
              <a:t>3</a:t>
            </a:r>
            <a:r>
              <a:rPr lang="zh-CN" altLang="en-US" sz="2000" b="1" dirty="0">
                <a:solidFill>
                  <a:srgbClr val="002060"/>
                </a:solidFill>
                <a:latin typeface="华文楷体" panose="02010600040101010101" pitchFamily="2" charset="-122"/>
                <a:ea typeface="华文楷体" panose="02010600040101010101" pitchFamily="2" charset="-122"/>
              </a:rPr>
              <a:t>、权利要求书为</a:t>
            </a:r>
            <a:r>
              <a:rPr lang="zh-CN" altLang="en-US" sz="2000" b="1" dirty="0">
                <a:solidFill>
                  <a:srgbClr val="FF0000"/>
                </a:solidFill>
                <a:latin typeface="华文楷体" panose="02010600040101010101" pitchFamily="2" charset="-122"/>
                <a:ea typeface="华文楷体" panose="02010600040101010101" pitchFamily="2" charset="-122"/>
              </a:rPr>
              <a:t>独立文件</a:t>
            </a:r>
            <a:r>
              <a:rPr lang="zh-CN" altLang="en-US" sz="2000" b="1" dirty="0">
                <a:solidFill>
                  <a:schemeClr val="accent1">
                    <a:lumMod val="50000"/>
                  </a:schemeClr>
                </a:solidFill>
                <a:latin typeface="华文楷体" panose="02010600040101010101" pitchFamily="2" charset="-122"/>
                <a:ea typeface="华文楷体" panose="02010600040101010101" pitchFamily="2" charset="-122"/>
              </a:rPr>
              <a:t>，</a:t>
            </a:r>
            <a:r>
              <a:rPr lang="zh-CN" altLang="en-US" sz="2000" b="1" dirty="0">
                <a:solidFill>
                  <a:srgbClr val="002060"/>
                </a:solidFill>
                <a:latin typeface="华文楷体" panose="02010600040101010101" pitchFamily="2" charset="-122"/>
                <a:ea typeface="华文楷体" panose="02010600040101010101" pitchFamily="2" charset="-122"/>
              </a:rPr>
              <a:t>与说明书分开书写，单独编页，</a:t>
            </a:r>
            <a:r>
              <a:rPr lang="zh-CN" altLang="en-US" sz="2000" b="1" kern="0" dirty="0">
                <a:solidFill>
                  <a:srgbClr val="002060"/>
                </a:solidFill>
                <a:ea typeface="楷体" panose="02010609060101010101" charset="-122"/>
                <a:cs typeface="Times New Roman" panose="02020603050405020304" pitchFamily="18" charset="0"/>
                <a:sym typeface="+mn-ea"/>
              </a:rPr>
              <a:t>应当有独立权利要求，也可以有从属权利要求。 </a:t>
            </a:r>
            <a:endParaRPr lang="zh-CN" altLang="en-US" sz="2000" b="1" dirty="0">
              <a:solidFill>
                <a:srgbClr val="002060"/>
              </a:solidFill>
              <a:latin typeface="华文楷体" panose="02010600040101010101" pitchFamily="2" charset="-122"/>
              <a:ea typeface="华文楷体" panose="02010600040101010101" pitchFamily="2" charset="-122"/>
            </a:endParaRPr>
          </a:p>
          <a:p>
            <a:pPr>
              <a:buNone/>
            </a:pPr>
            <a:r>
              <a:rPr lang="zh-CN" altLang="en-US" sz="2000" b="1" dirty="0">
                <a:solidFill>
                  <a:srgbClr val="002060"/>
                </a:solidFill>
                <a:latin typeface="华文楷体" panose="02010600040101010101" pitchFamily="2" charset="-122"/>
                <a:ea typeface="华文楷体" panose="02010600040101010101" pitchFamily="2" charset="-122"/>
              </a:rPr>
              <a:t>    </a:t>
            </a:r>
            <a:r>
              <a:rPr lang="en-US" altLang="zh-CN" sz="2000" b="1" dirty="0">
                <a:solidFill>
                  <a:srgbClr val="002060"/>
                </a:solidFill>
                <a:latin typeface="华文楷体" panose="02010600040101010101" pitchFamily="2" charset="-122"/>
                <a:ea typeface="华文楷体" panose="02010600040101010101" pitchFamily="2" charset="-122"/>
              </a:rPr>
              <a:t>4</a:t>
            </a:r>
            <a:r>
              <a:rPr lang="zh-CN" altLang="en-US" sz="2000" b="1" dirty="0">
                <a:solidFill>
                  <a:srgbClr val="002060"/>
                </a:solidFill>
                <a:latin typeface="华文楷体" panose="02010600040101010101" pitchFamily="2" charset="-122"/>
                <a:ea typeface="华文楷体" panose="02010600040101010101" pitchFamily="2" charset="-122"/>
              </a:rPr>
              <a:t>、权利要求书中的技术名词、术语等应与说明书一致。要求书中可以有化学式、数学式等，但不能有插图。尽量避免引用说明书和附图。</a:t>
            </a:r>
          </a:p>
          <a:p>
            <a:pPr>
              <a:buNone/>
            </a:pPr>
            <a:r>
              <a:rPr lang="zh-CN" altLang="en-US" sz="2000" b="1" dirty="0">
                <a:solidFill>
                  <a:srgbClr val="002060"/>
                </a:solidFill>
                <a:latin typeface="华文楷体" panose="02010600040101010101" pitchFamily="2" charset="-122"/>
                <a:ea typeface="华文楷体" panose="02010600040101010101" pitchFamily="2" charset="-122"/>
              </a:rPr>
              <a:t>    </a:t>
            </a:r>
            <a:r>
              <a:rPr lang="en-US" altLang="zh-CN" sz="2000" b="1" dirty="0">
                <a:solidFill>
                  <a:srgbClr val="002060"/>
                </a:solidFill>
                <a:latin typeface="华文楷体" panose="02010600040101010101" pitchFamily="2" charset="-122"/>
                <a:ea typeface="华文楷体" panose="02010600040101010101" pitchFamily="2" charset="-122"/>
              </a:rPr>
              <a:t>5</a:t>
            </a:r>
            <a:r>
              <a:rPr lang="zh-CN" altLang="en-US" sz="2000" b="1" dirty="0">
                <a:solidFill>
                  <a:srgbClr val="002060"/>
                </a:solidFill>
                <a:latin typeface="华文楷体" panose="02010600040101010101" pitchFamily="2" charset="-122"/>
                <a:ea typeface="华文楷体" panose="02010600040101010101" pitchFamily="2" charset="-122"/>
              </a:rPr>
              <a:t>、权利要求应当说明发明的</a:t>
            </a:r>
            <a:r>
              <a:rPr lang="zh-CN" altLang="en-US" sz="2000" b="1" dirty="0">
                <a:solidFill>
                  <a:srgbClr val="FF0000"/>
                </a:solidFill>
                <a:latin typeface="华文楷体" panose="02010600040101010101" pitchFamily="2" charset="-122"/>
                <a:ea typeface="华文楷体" panose="02010600040101010101" pitchFamily="2" charset="-122"/>
              </a:rPr>
              <a:t>技术特征</a:t>
            </a:r>
            <a:r>
              <a:rPr lang="zh-CN" altLang="en-US" sz="2000" b="1" dirty="0">
                <a:solidFill>
                  <a:schemeClr val="bg1"/>
                </a:solidFill>
                <a:latin typeface="华文楷体" panose="02010600040101010101" pitchFamily="2" charset="-122"/>
                <a:ea typeface="华文楷体" panose="02010600040101010101" pitchFamily="2" charset="-122"/>
              </a:rPr>
              <a:t>，</a:t>
            </a:r>
            <a:r>
              <a:rPr lang="zh-CN" altLang="en-US" sz="2000" b="1" dirty="0">
                <a:solidFill>
                  <a:srgbClr val="FF0000"/>
                </a:solidFill>
                <a:latin typeface="华文楷体" panose="02010600040101010101" pitchFamily="2" charset="-122"/>
                <a:ea typeface="华文楷体" panose="02010600040101010101" pitchFamily="2" charset="-122"/>
              </a:rPr>
              <a:t>清楚、简要</a:t>
            </a:r>
            <a:r>
              <a:rPr lang="zh-CN" altLang="en-US" sz="2000" b="1" dirty="0">
                <a:solidFill>
                  <a:schemeClr val="bg1"/>
                </a:solidFill>
                <a:latin typeface="华文楷体" panose="02010600040101010101" pitchFamily="2" charset="-122"/>
                <a:ea typeface="华文楷体" panose="02010600040101010101" pitchFamily="2" charset="-122"/>
              </a:rPr>
              <a:t>表达请求保护的范围。</a:t>
            </a:r>
          </a:p>
        </p:txBody>
      </p:sp>
      <p:sp>
        <p:nvSpPr>
          <p:cNvPr id="10" name="Rectangle 9"/>
          <p:cNvSpPr/>
          <p:nvPr/>
        </p:nvSpPr>
        <p:spPr>
          <a:xfrm>
            <a:off x="1008063" y="838200"/>
            <a:ext cx="7607300" cy="584200"/>
          </a:xfrm>
          <a:prstGeom prst="rect">
            <a:avLst/>
          </a:prstGeom>
          <a:noFill/>
          <a:ln w="9525">
            <a:noFill/>
          </a:ln>
        </p:spPr>
        <p:txBody>
          <a:bodyPr>
            <a:spAutoFit/>
          </a:bodyPr>
          <a:lstStyle/>
          <a:p>
            <a:pPr eaLnBrk="1" fontAlgn="auto" hangingPunct="1">
              <a:spcBef>
                <a:spcPts val="0"/>
              </a:spcBef>
              <a:spcAft>
                <a:spcPts val="0"/>
              </a:spcAft>
              <a:defRPr/>
            </a:pPr>
            <a:r>
              <a:rPr kumimoji="0" lang="zh-CN" altLang="en-US" b="1" kern="0" dirty="0">
                <a:solidFill>
                  <a:srgbClr val="FF3300"/>
                </a:solidFill>
                <a:sym typeface="+mn-ea"/>
              </a:rPr>
              <a:t>专利申请书的写作</a:t>
            </a:r>
            <a:endParaRPr kumimoji="0" lang="en-US" altLang="zh-CN" b="1" kern="0" dirty="0">
              <a:solidFill>
                <a:srgbClr val="FF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a:t>
            </a:r>
            <a:endParaRPr lang="zh-CN" altLang="en-US" dirty="0"/>
          </a:p>
        </p:txBody>
      </p:sp>
      <p:sp>
        <p:nvSpPr>
          <p:cNvPr id="3" name="灯片编号占位符 2"/>
          <p:cNvSpPr>
            <a:spLocks noGrp="1"/>
          </p:cNvSpPr>
          <p:nvPr>
            <p:ph type="sldNum" sz="quarter" idx="12"/>
          </p:nvPr>
        </p:nvSpPr>
        <p:spPr/>
        <p:txBody>
          <a:bodyPr/>
          <a:lstStyle/>
          <a:p>
            <a:pPr>
              <a:defRPr/>
            </a:pPr>
            <a:fld id="{77F8EA99-4C44-45B3-9C7D-4DD52C7DC4EC}" type="slidenum">
              <a:rPr lang="en-US" altLang="zh-CN" smtClean="0"/>
              <a:t>63</a:t>
            </a:fld>
            <a:endParaRPr lang="en-US" altLang="zh-CN"/>
          </a:p>
        </p:txBody>
      </p:sp>
      <p:sp>
        <p:nvSpPr>
          <p:cNvPr id="4" name="矩形 4"/>
          <p:cNvSpPr>
            <a:spLocks noChangeArrowheads="1"/>
          </p:cNvSpPr>
          <p:nvPr/>
        </p:nvSpPr>
        <p:spPr bwMode="auto">
          <a:xfrm>
            <a:off x="971154" y="1008200"/>
            <a:ext cx="8064896"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buFont typeface="Wingdings" panose="05000000000000000000" pitchFamily="2" charset="2"/>
              <a:buChar char="Ø"/>
            </a:pPr>
            <a:r>
              <a:rPr lang="zh-CN" altLang="en-US" b="1" dirty="0">
                <a:solidFill>
                  <a:srgbClr val="002060"/>
                </a:solidFill>
                <a:latin typeface="华文楷体" panose="02010600040101010101" pitchFamily="2" charset="-122"/>
                <a:ea typeface="华文楷体" panose="02010600040101010101" pitchFamily="2" charset="-122"/>
              </a:rPr>
              <a:t>权利要求书的书写规范：</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a:t>
            </a:r>
            <a:r>
              <a:rPr lang="en-US" altLang="zh-CN" sz="2400" b="1" dirty="0">
                <a:solidFill>
                  <a:srgbClr val="002060"/>
                </a:solidFill>
                <a:latin typeface="华文楷体" panose="02010600040101010101" pitchFamily="2" charset="-122"/>
                <a:ea typeface="华文楷体" panose="02010600040101010101" pitchFamily="2" charset="-122"/>
              </a:rPr>
              <a:t>1</a:t>
            </a:r>
            <a:r>
              <a:rPr lang="zh-CN" altLang="en-US" sz="2400" b="1" dirty="0">
                <a:solidFill>
                  <a:srgbClr val="002060"/>
                </a:solidFill>
                <a:latin typeface="华文楷体" panose="02010600040101010101" pitchFamily="2" charset="-122"/>
                <a:ea typeface="华文楷体" panose="02010600040101010101" pitchFamily="2" charset="-122"/>
              </a:rPr>
              <a:t>、一项权利要求要用一句话表达，以表达其意思的不可分割的单一性和独立性。中间可以有顿号、逗号、分号，但</a:t>
            </a:r>
            <a:r>
              <a:rPr lang="zh-CN" altLang="en-US" sz="2400" b="1" dirty="0">
                <a:solidFill>
                  <a:srgbClr val="FF0000"/>
                </a:solidFill>
                <a:latin typeface="华文楷体" panose="02010600040101010101" pitchFamily="2" charset="-122"/>
                <a:ea typeface="华文楷体" panose="02010600040101010101" pitchFamily="2" charset="-122"/>
              </a:rPr>
              <a:t>不能出现句号</a:t>
            </a:r>
            <a:r>
              <a:rPr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p>
          <a:p>
            <a:pPr>
              <a:buNone/>
            </a:pPr>
            <a:r>
              <a:rPr lang="zh-CN" altLang="en-US" sz="2400" b="1" dirty="0">
                <a:solidFill>
                  <a:schemeClr val="accent1">
                    <a:lumMod val="50000"/>
                  </a:schemeClr>
                </a:solidFill>
                <a:latin typeface="华文楷体" panose="02010600040101010101" pitchFamily="2" charset="-122"/>
                <a:ea typeface="华文楷体" panose="02010600040101010101" pitchFamily="2" charset="-122"/>
              </a:rPr>
              <a:t>    </a:t>
            </a:r>
            <a:r>
              <a:rPr lang="en-US" altLang="zh-CN" sz="2400" b="1" dirty="0">
                <a:solidFill>
                  <a:srgbClr val="002060"/>
                </a:solidFill>
                <a:latin typeface="华文楷体" panose="02010600040101010101" pitchFamily="2" charset="-122"/>
                <a:ea typeface="华文楷体" panose="02010600040101010101" pitchFamily="2" charset="-122"/>
              </a:rPr>
              <a:t>2</a:t>
            </a:r>
            <a:r>
              <a:rPr lang="zh-CN" altLang="en-US" sz="2400" b="1" dirty="0">
                <a:solidFill>
                  <a:srgbClr val="002060"/>
                </a:solidFill>
                <a:latin typeface="华文楷体" panose="02010600040101010101" pitchFamily="2" charset="-122"/>
                <a:ea typeface="华文楷体" panose="02010600040101010101" pitchFamily="2" charset="-122"/>
              </a:rPr>
              <a:t>、权利要求起始端不用书写发明名称，可以直接书写第一项独立权利要求，其</a:t>
            </a:r>
            <a:r>
              <a:rPr lang="zh-CN" altLang="en-US" sz="2400" b="1" dirty="0">
                <a:solidFill>
                  <a:srgbClr val="FF0000"/>
                </a:solidFill>
                <a:latin typeface="华文楷体" panose="02010600040101010101" pitchFamily="2" charset="-122"/>
                <a:ea typeface="华文楷体" panose="02010600040101010101" pitchFamily="2" charset="-122"/>
              </a:rPr>
              <a:t>从属权利要求从序号</a:t>
            </a:r>
            <a:r>
              <a:rPr lang="en-US" altLang="zh-CN" sz="2400" b="1" dirty="0">
                <a:solidFill>
                  <a:srgbClr val="FF0000"/>
                </a:solidFill>
                <a:latin typeface="华文楷体" panose="02010600040101010101" pitchFamily="2" charset="-122"/>
                <a:ea typeface="华文楷体" panose="02010600040101010101" pitchFamily="2" charset="-122"/>
              </a:rPr>
              <a:t>2</a:t>
            </a:r>
            <a:r>
              <a:rPr lang="zh-CN" altLang="en-US" sz="2400" b="1" dirty="0">
                <a:solidFill>
                  <a:srgbClr val="FF0000"/>
                </a:solidFill>
                <a:latin typeface="华文楷体" panose="02010600040101010101" pitchFamily="2" charset="-122"/>
                <a:ea typeface="华文楷体" panose="02010600040101010101" pitchFamily="2" charset="-122"/>
              </a:rPr>
              <a:t>开始顺序排列</a:t>
            </a:r>
            <a:r>
              <a:rPr lang="zh-CN" altLang="en-US" sz="2400" b="1" dirty="0">
                <a:solidFill>
                  <a:srgbClr val="002060"/>
                </a:solidFill>
                <a:latin typeface="华文楷体" panose="02010600040101010101" pitchFamily="2" charset="-122"/>
                <a:ea typeface="华文楷体" panose="02010600040101010101" pitchFamily="2" charset="-122"/>
              </a:rPr>
              <a:t>。</a:t>
            </a:r>
          </a:p>
          <a:p>
            <a:pPr>
              <a:buNone/>
            </a:pPr>
            <a:r>
              <a:rPr lang="en-US" altLang="zh-CN" sz="2400" b="1" dirty="0">
                <a:solidFill>
                  <a:srgbClr val="002060"/>
                </a:solidFill>
                <a:latin typeface="华文楷体" panose="02010600040101010101" pitchFamily="2" charset="-122"/>
                <a:ea typeface="华文楷体" panose="02010600040101010101" pitchFamily="2" charset="-122"/>
              </a:rPr>
              <a:t>    3</a:t>
            </a:r>
            <a:r>
              <a:rPr lang="zh-CN" altLang="en-US" sz="2400" b="1" dirty="0">
                <a:solidFill>
                  <a:srgbClr val="002060"/>
                </a:solidFill>
                <a:latin typeface="华文楷体" panose="02010600040101010101" pitchFamily="2" charset="-122"/>
                <a:ea typeface="华文楷体" panose="02010600040101010101" pitchFamily="2" charset="-122"/>
              </a:rPr>
              <a:t>、独立权利要求一般分两部分撰写</a:t>
            </a:r>
            <a:r>
              <a:rPr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r>
              <a:rPr lang="zh-CN" altLang="en-US" sz="2400" b="1" dirty="0">
                <a:solidFill>
                  <a:srgbClr val="FF0000"/>
                </a:solidFill>
                <a:latin typeface="华文楷体" panose="02010600040101010101" pitchFamily="2" charset="-122"/>
                <a:ea typeface="华文楷体" panose="02010600040101010101" pitchFamily="2" charset="-122"/>
              </a:rPr>
              <a:t>前序部分和特征部分</a:t>
            </a:r>
            <a:r>
              <a:rPr lang="zh-CN" altLang="en-US" sz="2400" b="1" dirty="0">
                <a:solidFill>
                  <a:srgbClr val="002060"/>
                </a:solidFill>
                <a:latin typeface="华文楷体" panose="02010600040101010101" pitchFamily="2" charset="-122"/>
                <a:ea typeface="华文楷体" panose="02010600040101010101" pitchFamily="2" charset="-122"/>
              </a:rPr>
              <a:t>。</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前序部分：写明发明要求保护的主题名称和该发明与最接近的现有技术所</a:t>
            </a:r>
            <a:r>
              <a:rPr lang="zh-CN" altLang="en-US" sz="2400" b="1" dirty="0">
                <a:solidFill>
                  <a:srgbClr val="FF0000"/>
                </a:solidFill>
                <a:latin typeface="华文楷体" panose="02010600040101010101" pitchFamily="2" charset="-122"/>
                <a:ea typeface="华文楷体" panose="02010600040101010101" pitchFamily="2" charset="-122"/>
              </a:rPr>
              <a:t>共有的必要技术特征</a:t>
            </a:r>
            <a:r>
              <a:rPr lang="zh-CN" altLang="en-US" sz="2400" b="1" dirty="0">
                <a:solidFill>
                  <a:srgbClr val="002060"/>
                </a:solidFill>
                <a:latin typeface="华文楷体" panose="02010600040101010101" pitchFamily="2" charset="-122"/>
                <a:ea typeface="华文楷体" panose="02010600040101010101" pitchFamily="2" charset="-122"/>
              </a:rPr>
              <a:t>；</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特征部分：权利要求的核心内容。需写明发明区别于现有技术的技术特征。可用</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002060"/>
                </a:solidFill>
                <a:latin typeface="华文楷体" panose="02010600040101010101" pitchFamily="2" charset="-122"/>
                <a:ea typeface="华文楷体" panose="02010600040101010101" pitchFamily="2" charset="-122"/>
              </a:rPr>
              <a:t>其特征是</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002060"/>
                </a:solidFill>
                <a:latin typeface="华文楷体" panose="02010600040101010101" pitchFamily="2" charset="-122"/>
                <a:ea typeface="华文楷体" panose="02010600040101010101" pitchFamily="2" charset="-122"/>
              </a:rPr>
              <a:t>、</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002060"/>
                </a:solidFill>
                <a:latin typeface="华文楷体" panose="02010600040101010101" pitchFamily="2" charset="-122"/>
                <a:ea typeface="华文楷体" panose="02010600040101010101" pitchFamily="2" charset="-122"/>
              </a:rPr>
              <a:t>其特征在于</a:t>
            </a:r>
            <a:r>
              <a:rPr lang="en-US" altLang="zh-CN" sz="2400" b="1" dirty="0">
                <a:solidFill>
                  <a:srgbClr val="002060"/>
                </a:solidFill>
                <a:latin typeface="华文楷体" panose="02010600040101010101" pitchFamily="2" charset="-122"/>
                <a:ea typeface="华文楷体" panose="02010600040101010101" pitchFamily="2" charset="-122"/>
              </a:rPr>
              <a:t>…”</a:t>
            </a:r>
            <a:r>
              <a:rPr lang="zh-CN" altLang="en-US" sz="2400" b="1" dirty="0">
                <a:solidFill>
                  <a:srgbClr val="002060"/>
                </a:solidFill>
                <a:latin typeface="华文楷体" panose="02010600040101010101" pitchFamily="2" charset="-122"/>
                <a:ea typeface="华文楷体" panose="02010600040101010101" pitchFamily="2" charset="-122"/>
              </a:rPr>
              <a:t>等用语与上文相接。</a:t>
            </a:r>
          </a:p>
          <a:p>
            <a:pPr>
              <a:buNone/>
            </a:pPr>
            <a:r>
              <a:rPr lang="zh-CN" altLang="en-US" sz="2400" b="1" dirty="0">
                <a:solidFill>
                  <a:schemeClr val="accent1">
                    <a:lumMod val="50000"/>
                  </a:schemeClr>
                </a:solidFill>
                <a:latin typeface="宋体" panose="02010600030101010101" pitchFamily="2" charset="-122"/>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77F8EA99-4C44-45B3-9C7D-4DD52C7DC4EC}" type="slidenum">
              <a:rPr lang="en-US" altLang="zh-CN" smtClean="0"/>
              <a:t>64</a:t>
            </a:fld>
            <a:endParaRPr lang="en-US" altLang="zh-CN"/>
          </a:p>
        </p:txBody>
      </p:sp>
      <p:sp>
        <p:nvSpPr>
          <p:cNvPr id="4" name="文本框 3"/>
          <p:cNvSpPr txBox="1"/>
          <p:nvPr/>
        </p:nvSpPr>
        <p:spPr>
          <a:xfrm>
            <a:off x="827584" y="1384371"/>
            <a:ext cx="2317909" cy="1333314"/>
          </a:xfrm>
          <a:prstGeom prst="rect">
            <a:avLst/>
          </a:prstGeom>
          <a:noFill/>
        </p:spPr>
        <p:txBody>
          <a:bodyPr wrap="square" rtlCol="0">
            <a:spAutoFit/>
          </a:bodyPr>
          <a:lstStyle/>
          <a:p>
            <a:r>
              <a:rPr lang="zh-CN" altLang="en-US" sz="2000" b="1" dirty="0">
                <a:solidFill>
                  <a:srgbClr val="002060"/>
                </a:solidFill>
                <a:latin typeface="华文楷体" panose="02010600040101010101" pitchFamily="2" charset="-122"/>
                <a:ea typeface="华文楷体" panose="02010600040101010101" pitchFamily="2" charset="-122"/>
                <a:sym typeface="+mn-ea"/>
              </a:rPr>
              <a:t>独立权利要求：</a:t>
            </a:r>
          </a:p>
          <a:p>
            <a:pPr>
              <a:lnSpc>
                <a:spcPct val="160000"/>
              </a:lnSpc>
            </a:pPr>
            <a:r>
              <a:rPr lang="zh-CN" altLang="en-US" sz="2000" b="1" dirty="0">
                <a:solidFill>
                  <a:srgbClr val="002060"/>
                </a:solidFill>
                <a:latin typeface="华文楷体" panose="02010600040101010101" pitchFamily="2" charset="-122"/>
                <a:ea typeface="华文楷体" panose="02010600040101010101" pitchFamily="2" charset="-122"/>
                <a:sym typeface="+mn-ea"/>
              </a:rPr>
              <a:t>无名称</a:t>
            </a:r>
          </a:p>
          <a:p>
            <a:pPr>
              <a:lnSpc>
                <a:spcPct val="160000"/>
              </a:lnSpc>
            </a:pPr>
            <a:r>
              <a:rPr lang="zh-CN" altLang="en-US" sz="2000" b="1" dirty="0">
                <a:solidFill>
                  <a:srgbClr val="002060"/>
                </a:solidFill>
                <a:latin typeface="华文楷体" panose="02010600040101010101" pitchFamily="2" charset="-122"/>
                <a:ea typeface="华文楷体" panose="02010600040101010101" pitchFamily="2" charset="-122"/>
                <a:sym typeface="+mn-ea"/>
              </a:rPr>
              <a:t>无句号</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830" y="912537"/>
            <a:ext cx="5475926" cy="2300439"/>
          </a:xfrm>
          <a:prstGeom prst="rect">
            <a:avLst/>
          </a:prstGeom>
        </p:spPr>
      </p:pic>
      <p:cxnSp>
        <p:nvCxnSpPr>
          <p:cNvPr id="6" name="直接连接符 5"/>
          <p:cNvCxnSpPr/>
          <p:nvPr/>
        </p:nvCxnSpPr>
        <p:spPr>
          <a:xfrm>
            <a:off x="2921308" y="1628801"/>
            <a:ext cx="1008112"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841188" y="1844825"/>
            <a:ext cx="3096344"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723651" y="2780929"/>
            <a:ext cx="3429905" cy="72008"/>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4"/>
          <p:cNvSpPr>
            <a:spLocks noChangeArrowheads="1"/>
          </p:cNvSpPr>
          <p:nvPr/>
        </p:nvSpPr>
        <p:spPr bwMode="auto">
          <a:xfrm>
            <a:off x="683568" y="3301507"/>
            <a:ext cx="8136904" cy="337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sz="2000" b="1" dirty="0">
                <a:solidFill>
                  <a:schemeClr val="accent1">
                    <a:lumMod val="50000"/>
                  </a:schemeClr>
                </a:solidFill>
                <a:latin typeface="华文楷体" panose="02010600040101010101" pitchFamily="2" charset="-122"/>
                <a:ea typeface="华文楷体" panose="02010600040101010101" pitchFamily="2" charset="-122"/>
              </a:rPr>
              <a:t>    </a:t>
            </a:r>
            <a:r>
              <a:rPr lang="en-US" sz="2000" b="1" dirty="0">
                <a:solidFill>
                  <a:srgbClr val="002060"/>
                </a:solidFill>
                <a:latin typeface="华文楷体" panose="02010600040101010101" pitchFamily="2" charset="-122"/>
                <a:ea typeface="华文楷体" panose="02010600040101010101" pitchFamily="2" charset="-122"/>
              </a:rPr>
              <a:t>4</a:t>
            </a:r>
            <a:r>
              <a:rPr lang="zh-CN" altLang="en-US" sz="2000" b="1" dirty="0">
                <a:solidFill>
                  <a:srgbClr val="002060"/>
                </a:solidFill>
                <a:latin typeface="华文楷体" panose="02010600040101010101" pitchFamily="2" charset="-122"/>
                <a:ea typeface="华文楷体" panose="02010600040101010101" pitchFamily="2" charset="-122"/>
              </a:rPr>
              <a:t>、从属权利要求也应分两部分撰写：引用部分和限定部分。</a:t>
            </a:r>
          </a:p>
          <a:p>
            <a:pPr>
              <a:buNone/>
            </a:pPr>
            <a:r>
              <a:rPr lang="zh-CN" altLang="en-US" sz="2000" b="1" dirty="0">
                <a:solidFill>
                  <a:srgbClr val="002060"/>
                </a:solidFill>
                <a:latin typeface="华文楷体" panose="02010600040101010101" pitchFamily="2" charset="-122"/>
                <a:ea typeface="华文楷体" panose="02010600040101010101" pitchFamily="2" charset="-122"/>
              </a:rPr>
              <a:t>      引用部分：写明被引用的权利要求</a:t>
            </a:r>
            <a:r>
              <a:rPr lang="zh-CN" altLang="en-US" sz="2000" b="1" dirty="0">
                <a:solidFill>
                  <a:srgbClr val="FF0000"/>
                </a:solidFill>
                <a:latin typeface="华文楷体" panose="02010600040101010101" pitchFamily="2" charset="-122"/>
                <a:ea typeface="华文楷体" panose="02010600040101010101" pitchFamily="2" charset="-122"/>
              </a:rPr>
              <a:t>编号</a:t>
            </a:r>
            <a:r>
              <a:rPr lang="zh-CN" altLang="en-US" sz="2000" b="1" dirty="0">
                <a:solidFill>
                  <a:srgbClr val="002060"/>
                </a:solidFill>
                <a:latin typeface="华文楷体" panose="02010600040101010101" pitchFamily="2" charset="-122"/>
                <a:ea typeface="华文楷体" panose="02010600040101010101" pitchFamily="2" charset="-122"/>
              </a:rPr>
              <a:t>及发明或实用新型主题名称，例如</a:t>
            </a:r>
            <a:r>
              <a:rPr lang="en-US" altLang="zh-CN" sz="2000" b="1" dirty="0">
                <a:solidFill>
                  <a:srgbClr val="002060"/>
                </a:solidFill>
                <a:latin typeface="华文楷体" panose="02010600040101010101" pitchFamily="2" charset="-122"/>
                <a:ea typeface="华文楷体" panose="02010600040101010101" pitchFamily="2" charset="-122"/>
              </a:rPr>
              <a:t>“</a:t>
            </a:r>
            <a:r>
              <a:rPr lang="zh-CN" altLang="en-US" sz="2000" b="1" dirty="0">
                <a:solidFill>
                  <a:srgbClr val="002060"/>
                </a:solidFill>
                <a:latin typeface="华文楷体" panose="02010600040101010101" pitchFamily="2" charset="-122"/>
                <a:ea typeface="华文楷体" panose="02010600040101010101" pitchFamily="2" charset="-122"/>
              </a:rPr>
              <a:t>权利要求</a:t>
            </a:r>
            <a:r>
              <a:rPr lang="en-US" altLang="zh-CN" sz="2000" b="1" dirty="0">
                <a:solidFill>
                  <a:srgbClr val="002060"/>
                </a:solidFill>
                <a:latin typeface="华文楷体" panose="02010600040101010101" pitchFamily="2" charset="-122"/>
                <a:ea typeface="华文楷体" panose="02010600040101010101" pitchFamily="2" charset="-122"/>
              </a:rPr>
              <a:t>1</a:t>
            </a:r>
            <a:r>
              <a:rPr lang="zh-CN" altLang="en-US" sz="2000" b="1" dirty="0">
                <a:solidFill>
                  <a:srgbClr val="002060"/>
                </a:solidFill>
                <a:latin typeface="华文楷体" panose="02010600040101010101" pitchFamily="2" charset="-122"/>
                <a:ea typeface="华文楷体" panose="02010600040101010101" pitchFamily="2" charset="-122"/>
              </a:rPr>
              <a:t>所述的目标检测方法</a:t>
            </a:r>
            <a:r>
              <a:rPr lang="en-US" altLang="zh-CN" sz="2000" b="1" dirty="0">
                <a:solidFill>
                  <a:srgbClr val="002060"/>
                </a:solidFill>
                <a:latin typeface="华文楷体" panose="02010600040101010101" pitchFamily="2" charset="-122"/>
                <a:ea typeface="华文楷体" panose="02010600040101010101" pitchFamily="2" charset="-122"/>
              </a:rPr>
              <a:t>…”</a:t>
            </a:r>
            <a:r>
              <a:rPr lang="zh-CN" altLang="en-US" sz="2000" b="1" dirty="0">
                <a:solidFill>
                  <a:srgbClr val="002060"/>
                </a:solidFill>
                <a:latin typeface="华文楷体" panose="02010600040101010101" pitchFamily="2" charset="-122"/>
                <a:ea typeface="华文楷体" panose="02010600040101010101" pitchFamily="2" charset="-122"/>
              </a:rPr>
              <a:t>。</a:t>
            </a:r>
          </a:p>
          <a:p>
            <a:pPr>
              <a:buNone/>
            </a:pPr>
            <a:r>
              <a:rPr lang="zh-CN" altLang="en-US" sz="2000" b="1" dirty="0">
                <a:solidFill>
                  <a:srgbClr val="002060"/>
                </a:solidFill>
                <a:latin typeface="华文楷体" panose="02010600040101010101" pitchFamily="2" charset="-122"/>
                <a:ea typeface="华文楷体" panose="02010600040101010101" pitchFamily="2" charset="-122"/>
              </a:rPr>
              <a:t>      限定部分：写明发明或实用新型附加的</a:t>
            </a:r>
            <a:r>
              <a:rPr lang="zh-CN" altLang="en-US" sz="2000" b="1" dirty="0">
                <a:solidFill>
                  <a:srgbClr val="FF0000"/>
                </a:solidFill>
                <a:latin typeface="华文楷体" panose="02010600040101010101" pitchFamily="2" charset="-122"/>
                <a:ea typeface="华文楷体" panose="02010600040101010101" pitchFamily="2" charset="-122"/>
              </a:rPr>
              <a:t>技术条件</a:t>
            </a:r>
            <a:r>
              <a:rPr lang="zh-CN" altLang="en-US" sz="2000" b="1" dirty="0">
                <a:solidFill>
                  <a:srgbClr val="002060"/>
                </a:solidFill>
                <a:latin typeface="华文楷体" panose="02010600040101010101" pitchFamily="2" charset="-122"/>
                <a:ea typeface="华文楷体" panose="02010600040101010101" pitchFamily="2" charset="-122"/>
              </a:rPr>
              <a:t>。这是对独立权利要求的补充和引用部分技术特征的进一步限定。也应当用</a:t>
            </a:r>
            <a:r>
              <a:rPr lang="en-US" altLang="zh-CN" sz="2000" b="1" dirty="0">
                <a:solidFill>
                  <a:srgbClr val="002060"/>
                </a:solidFill>
                <a:latin typeface="华文楷体" panose="02010600040101010101" pitchFamily="2" charset="-122"/>
                <a:ea typeface="华文楷体" panose="02010600040101010101" pitchFamily="2" charset="-122"/>
              </a:rPr>
              <a:t>“</a:t>
            </a:r>
            <a:r>
              <a:rPr lang="zh-CN" altLang="en-US" sz="2000" b="1" dirty="0">
                <a:solidFill>
                  <a:srgbClr val="002060"/>
                </a:solidFill>
                <a:latin typeface="华文楷体" panose="02010600040101010101" pitchFamily="2" charset="-122"/>
                <a:ea typeface="华文楷体" panose="02010600040101010101" pitchFamily="2" charset="-122"/>
              </a:rPr>
              <a:t>其特征在于</a:t>
            </a:r>
            <a:r>
              <a:rPr lang="en-US" altLang="zh-CN" sz="2000" b="1" dirty="0">
                <a:solidFill>
                  <a:srgbClr val="002060"/>
                </a:solidFill>
                <a:latin typeface="华文楷体" panose="02010600040101010101" pitchFamily="2" charset="-122"/>
                <a:ea typeface="华文楷体" panose="02010600040101010101" pitchFamily="2" charset="-122"/>
              </a:rPr>
              <a:t>…”</a:t>
            </a:r>
            <a:r>
              <a:rPr lang="zh-CN" altLang="en-US" sz="2000" b="1" dirty="0">
                <a:solidFill>
                  <a:srgbClr val="002060"/>
                </a:solidFill>
                <a:latin typeface="华文楷体" panose="02010600040101010101" pitchFamily="2" charset="-122"/>
                <a:ea typeface="华文楷体" panose="02010600040101010101" pitchFamily="2" charset="-122"/>
              </a:rPr>
              <a:t>等用语与上文连接。</a:t>
            </a:r>
          </a:p>
          <a:p>
            <a:pPr>
              <a:buNone/>
            </a:pPr>
            <a:r>
              <a:rPr lang="zh-CN" altLang="en-US" sz="2000" b="1" dirty="0">
                <a:solidFill>
                  <a:srgbClr val="002060"/>
                </a:solidFill>
                <a:latin typeface="华文楷体" panose="02010600040101010101" pitchFamily="2" charset="-122"/>
                <a:ea typeface="华文楷体" panose="02010600040101010101" pitchFamily="2" charset="-122"/>
              </a:rPr>
              <a:t>      从属权利要求的引用部分只可引用排序在前的权利要求。同时引用两项及以上权利要求时，只允许使用</a:t>
            </a:r>
            <a:r>
              <a:rPr lang="en-US" altLang="zh-CN" sz="2000" b="1" dirty="0">
                <a:solidFill>
                  <a:srgbClr val="002060"/>
                </a:solidFill>
                <a:latin typeface="华文楷体" panose="02010600040101010101" pitchFamily="2" charset="-122"/>
                <a:ea typeface="华文楷体" panose="02010600040101010101" pitchFamily="2" charset="-122"/>
              </a:rPr>
              <a:t>“</a:t>
            </a:r>
            <a:r>
              <a:rPr lang="zh-CN" altLang="en-US" sz="2000" b="1" dirty="0">
                <a:solidFill>
                  <a:srgbClr val="002060"/>
                </a:solidFill>
                <a:latin typeface="华文楷体" panose="02010600040101010101" pitchFamily="2" charset="-122"/>
                <a:ea typeface="华文楷体" panose="02010600040101010101" pitchFamily="2" charset="-122"/>
              </a:rPr>
              <a:t>或</a:t>
            </a:r>
            <a:r>
              <a:rPr lang="en-US" altLang="zh-CN" sz="2000" b="1" dirty="0">
                <a:solidFill>
                  <a:srgbClr val="002060"/>
                </a:solidFill>
                <a:latin typeface="华文楷体" panose="02010600040101010101" pitchFamily="2" charset="-122"/>
                <a:ea typeface="华文楷体" panose="02010600040101010101" pitchFamily="2" charset="-122"/>
              </a:rPr>
              <a:t>”</a:t>
            </a:r>
            <a:r>
              <a:rPr lang="zh-CN" altLang="en-US" sz="2000" b="1" dirty="0">
                <a:solidFill>
                  <a:srgbClr val="002060"/>
                </a:solidFill>
                <a:latin typeface="华文楷体" panose="02010600040101010101" pitchFamily="2" charset="-122"/>
                <a:ea typeface="华文楷体" panose="02010600040101010101" pitchFamily="2" charset="-122"/>
              </a:rPr>
              <a:t>连接。</a:t>
            </a:r>
          </a:p>
          <a:p>
            <a:pPr>
              <a:buNone/>
            </a:pPr>
            <a:r>
              <a:rPr lang="zh-CN" altLang="en-US" sz="2000" b="1" dirty="0">
                <a:solidFill>
                  <a:srgbClr val="002060"/>
                </a:solidFill>
                <a:latin typeface="华文楷体" panose="02010600040101010101" pitchFamily="2" charset="-122"/>
                <a:ea typeface="华文楷体" panose="02010600040101010101" pitchFamily="2" charset="-122"/>
              </a:rPr>
              <a:t>    </a:t>
            </a:r>
            <a:r>
              <a:rPr lang="en-US" altLang="zh-CN" sz="2000" b="1" dirty="0">
                <a:solidFill>
                  <a:srgbClr val="002060"/>
                </a:solidFill>
                <a:latin typeface="华文楷体" panose="02010600040101010101" pitchFamily="2" charset="-122"/>
                <a:ea typeface="华文楷体" panose="02010600040101010101" pitchFamily="2" charset="-122"/>
              </a:rPr>
              <a:t>5</a:t>
            </a:r>
            <a:r>
              <a:rPr lang="zh-CN" altLang="en-US" sz="2000" b="1" dirty="0">
                <a:solidFill>
                  <a:srgbClr val="002060"/>
                </a:solidFill>
                <a:latin typeface="华文楷体" panose="02010600040101010101" pitchFamily="2" charset="-122"/>
                <a:ea typeface="华文楷体" panose="02010600040101010101" pitchFamily="2" charset="-122"/>
              </a:rPr>
              <a:t>、</a:t>
            </a:r>
            <a:r>
              <a:rPr lang="zh-CN" altLang="en-US" sz="2000" b="1" dirty="0">
                <a:solidFill>
                  <a:srgbClr val="FF0000"/>
                </a:solidFill>
                <a:latin typeface="华文楷体" panose="02010600040101010101" pitchFamily="2" charset="-122"/>
                <a:ea typeface="华文楷体" panose="02010600040101010101" pitchFamily="2" charset="-122"/>
              </a:rPr>
              <a:t>权利要求书应当以说明书为依据</a:t>
            </a:r>
            <a:r>
              <a:rPr lang="zh-CN" altLang="en-US" sz="2000" b="1" dirty="0">
                <a:solidFill>
                  <a:srgbClr val="002060"/>
                </a:solidFill>
                <a:latin typeface="华文楷体" panose="02010600040101010101" pitchFamily="2" charset="-122"/>
                <a:ea typeface="华文楷体" panose="02010600040101010101" pitchFamily="2" charset="-122"/>
              </a:rPr>
              <a:t>，其权利要求应当受说明书支持，其提出的保护范围应当与说明书中公开的内容相适应。</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B823073-504C-4BE9-9800-1A10277DC881}" type="slidenum">
              <a:rPr kumimoji="0" lang="en-US" altLang="zh-CN" sz="2000" smtClean="0"/>
              <a:t>65</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4" name="Rectangle 9"/>
          <p:cNvSpPr/>
          <p:nvPr/>
        </p:nvSpPr>
        <p:spPr>
          <a:xfrm>
            <a:off x="1008063" y="838200"/>
            <a:ext cx="7607300" cy="584200"/>
          </a:xfrm>
          <a:prstGeom prst="rect">
            <a:avLst/>
          </a:prstGeom>
          <a:noFill/>
          <a:ln w="9525">
            <a:noFill/>
          </a:ln>
        </p:spPr>
        <p:txBody>
          <a:bodyPr>
            <a:spAutoFit/>
          </a:bodyPr>
          <a:lstStyle/>
          <a:p>
            <a:pPr eaLnBrk="1" fontAlgn="auto" hangingPunct="1">
              <a:spcBef>
                <a:spcPts val="0"/>
              </a:spcBef>
              <a:spcAft>
                <a:spcPts val="0"/>
              </a:spcAft>
              <a:defRPr/>
            </a:pPr>
            <a:r>
              <a:rPr kumimoji="0" lang="zh-CN" altLang="en-US" b="1" kern="0" dirty="0">
                <a:solidFill>
                  <a:srgbClr val="FF3300"/>
                </a:solidFill>
                <a:sym typeface="+mn-ea"/>
              </a:rPr>
              <a:t>专利申请书的写作</a:t>
            </a:r>
            <a:endParaRPr kumimoji="0" lang="en-US" altLang="zh-CN" b="1" kern="0" dirty="0">
              <a:solidFill>
                <a:srgbClr val="FF3300"/>
              </a:solidFill>
            </a:endParaRPr>
          </a:p>
        </p:txBody>
      </p:sp>
      <p:sp>
        <p:nvSpPr>
          <p:cNvPr id="5" name="文本框 4"/>
          <p:cNvSpPr txBox="1"/>
          <p:nvPr/>
        </p:nvSpPr>
        <p:spPr>
          <a:xfrm>
            <a:off x="798513" y="1735138"/>
            <a:ext cx="7464425" cy="461962"/>
          </a:xfrm>
          <a:prstGeom prst="rect">
            <a:avLst/>
          </a:prstGeom>
          <a:noFill/>
        </p:spPr>
        <p:txBody>
          <a:bodyPr>
            <a:spAutoFit/>
          </a:bodyPr>
          <a:lstStyle/>
          <a:p>
            <a:pPr marL="457200" indent="-457200" eaLnBrk="1" hangingPunct="1">
              <a:buFont typeface="Wingdings" panose="05000000000000000000" charset="0"/>
              <a:buChar char="l"/>
              <a:defRPr/>
            </a:pPr>
            <a:r>
              <a:rPr kumimoji="0" lang="zh-CN" altLang="en-US" sz="2400" b="1" kern="0" dirty="0">
                <a:solidFill>
                  <a:srgbClr val="000066"/>
                </a:solidFill>
                <a:ea typeface="楷体" panose="02010609060101010101" charset="-122"/>
                <a:cs typeface="Times New Roman" panose="02020603050405020304" pitchFamily="18" charset="0"/>
              </a:rPr>
              <a:t>应当注意的问题</a:t>
            </a:r>
          </a:p>
        </p:txBody>
      </p:sp>
      <p:sp>
        <p:nvSpPr>
          <p:cNvPr id="6" name="文本框 5"/>
          <p:cNvSpPr txBox="1"/>
          <p:nvPr/>
        </p:nvSpPr>
        <p:spPr>
          <a:xfrm>
            <a:off x="895350" y="2265363"/>
            <a:ext cx="8226425" cy="1014412"/>
          </a:xfrm>
          <a:prstGeom prst="rect">
            <a:avLst/>
          </a:prstGeom>
          <a:noFill/>
        </p:spPr>
        <p:txBody>
          <a:bodyPr>
            <a:spAutoFit/>
          </a:bodyPr>
          <a:lstStyle/>
          <a:p>
            <a:pPr marL="457200" indent="-457200" eaLnBrk="1" hangingPunct="1">
              <a:buFont typeface="Wingdings" panose="05000000000000000000" charset="0"/>
              <a:buChar char="Ø"/>
              <a:defRPr/>
            </a:pPr>
            <a:r>
              <a:rPr kumimoji="0" lang="zh-CN" altLang="en-US" sz="2000" b="1" kern="0" dirty="0">
                <a:solidFill>
                  <a:srgbClr val="000066"/>
                </a:solidFill>
                <a:ea typeface="楷体" panose="02010609060101010101" charset="-122"/>
                <a:cs typeface="Times New Roman" panose="02020603050405020304" pitchFamily="18" charset="0"/>
              </a:rPr>
              <a:t>内容完整：</a:t>
            </a:r>
          </a:p>
          <a:p>
            <a:pPr eaLnBrk="1" hangingPunct="1">
              <a:buFont typeface="Wingdings" panose="05000000000000000000" charset="0"/>
              <a:buNone/>
              <a:defRPr/>
            </a:pPr>
            <a:r>
              <a:rPr kumimoji="0" lang="zh-CN" altLang="en-US" sz="2000" b="1" kern="0" dirty="0">
                <a:solidFill>
                  <a:srgbClr val="000066"/>
                </a:solidFill>
                <a:ea typeface="楷体" panose="02010609060101010101" charset="-122"/>
                <a:cs typeface="Times New Roman" panose="02020603050405020304" pitchFamily="18" charset="0"/>
              </a:rPr>
              <a:t>专利申请文书由规定地内容构成，应按照不同性质的申请文书要求组织相关材料，避免疏漏。</a:t>
            </a:r>
          </a:p>
        </p:txBody>
      </p:sp>
      <p:sp>
        <p:nvSpPr>
          <p:cNvPr id="7" name="文本框 6"/>
          <p:cNvSpPr txBox="1"/>
          <p:nvPr/>
        </p:nvSpPr>
        <p:spPr>
          <a:xfrm>
            <a:off x="908050" y="3648075"/>
            <a:ext cx="8199438" cy="1016000"/>
          </a:xfrm>
          <a:prstGeom prst="rect">
            <a:avLst/>
          </a:prstGeom>
          <a:noFill/>
        </p:spPr>
        <p:txBody>
          <a:bodyPr>
            <a:spAutoFit/>
          </a:bodyPr>
          <a:lstStyle/>
          <a:p>
            <a:pPr marL="457200" indent="-457200" eaLnBrk="1" fontAlgn="auto" hangingPunct="1">
              <a:spcBef>
                <a:spcPts val="0"/>
              </a:spcBef>
              <a:spcAft>
                <a:spcPts val="0"/>
              </a:spcAft>
              <a:buFont typeface="Wingdings" panose="05000000000000000000" charset="0"/>
              <a:buChar char="Ø"/>
              <a:defRPr/>
            </a:pPr>
            <a:r>
              <a:rPr kumimoji="0" lang="zh-CN" altLang="en-US" sz="2000" b="1" kern="0" dirty="0">
                <a:solidFill>
                  <a:srgbClr val="000066"/>
                </a:solidFill>
                <a:ea typeface="楷体" panose="02010609060101010101" charset="-122"/>
                <a:cs typeface="Times New Roman" panose="02020603050405020304" pitchFamily="18" charset="0"/>
                <a:sym typeface="+mn-ea"/>
              </a:rPr>
              <a:t>字词准确：</a:t>
            </a:r>
            <a:endParaRPr kumimoji="0" lang="zh-CN" altLang="en-US" sz="2000" b="1" kern="0" dirty="0">
              <a:solidFill>
                <a:srgbClr val="000066"/>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000" b="1" kern="0" dirty="0">
                <a:solidFill>
                  <a:srgbClr val="000066"/>
                </a:solidFill>
                <a:ea typeface="楷体" panose="02010609060101010101" charset="-122"/>
                <a:cs typeface="Times New Roman" panose="02020603050405020304" pitchFamily="18" charset="0"/>
                <a:sym typeface="+mn-ea"/>
              </a:rPr>
              <a:t>专利申请文书的文字部分应当做到简明扼要，准确清楚，尽量少用甚至不用形容词或修饰语，避免歧义及拖泥带水。</a:t>
            </a:r>
            <a:endParaRPr kumimoji="0" lang="zh-CN" altLang="en-US" sz="2000" kern="0">
              <a:solidFill>
                <a:srgbClr val="000000"/>
              </a:solidFill>
            </a:endParaRPr>
          </a:p>
        </p:txBody>
      </p:sp>
      <p:sp>
        <p:nvSpPr>
          <p:cNvPr id="8" name="文本框 7"/>
          <p:cNvSpPr txBox="1"/>
          <p:nvPr/>
        </p:nvSpPr>
        <p:spPr>
          <a:xfrm>
            <a:off x="901700" y="5397500"/>
            <a:ext cx="8212138" cy="1016000"/>
          </a:xfrm>
          <a:prstGeom prst="rect">
            <a:avLst/>
          </a:prstGeom>
          <a:noFill/>
        </p:spPr>
        <p:txBody>
          <a:bodyPr>
            <a:spAutoFit/>
          </a:bodyPr>
          <a:lstStyle/>
          <a:p>
            <a:pPr marL="457200" indent="-457200" eaLnBrk="1" fontAlgn="auto" hangingPunct="1">
              <a:spcBef>
                <a:spcPts val="0"/>
              </a:spcBef>
              <a:spcAft>
                <a:spcPts val="0"/>
              </a:spcAft>
              <a:buFont typeface="Wingdings" panose="05000000000000000000" charset="0"/>
              <a:buChar char="Ø"/>
              <a:defRPr/>
            </a:pPr>
            <a:r>
              <a:rPr kumimoji="0" lang="zh-CN" altLang="en-US" sz="2000" b="1" kern="0" dirty="0">
                <a:solidFill>
                  <a:srgbClr val="000066"/>
                </a:solidFill>
                <a:ea typeface="楷体" panose="02010609060101010101" charset="-122"/>
                <a:cs typeface="Times New Roman" panose="02020603050405020304" pitchFamily="18" charset="0"/>
                <a:sym typeface="+mn-ea"/>
              </a:rPr>
              <a:t>格式规范：</a:t>
            </a:r>
            <a:endParaRPr kumimoji="0" lang="zh-CN" altLang="en-US" sz="2000" b="1" kern="0" dirty="0">
              <a:solidFill>
                <a:srgbClr val="000066"/>
              </a:solidFill>
              <a:ea typeface="楷体" panose="02010609060101010101" charset="-122"/>
              <a:cs typeface="Times New Roman" panose="02020603050405020304" pitchFamily="18" charset="0"/>
            </a:endParaRPr>
          </a:p>
          <a:p>
            <a:pPr eaLnBrk="1" fontAlgn="auto" hangingPunct="1">
              <a:spcBef>
                <a:spcPts val="0"/>
              </a:spcBef>
              <a:spcAft>
                <a:spcPts val="0"/>
              </a:spcAft>
              <a:buFont typeface="Wingdings" panose="05000000000000000000" charset="0"/>
              <a:buNone/>
              <a:defRPr/>
            </a:pPr>
            <a:r>
              <a:rPr kumimoji="0" lang="zh-CN" altLang="en-US" sz="2000" b="1" kern="0" dirty="0">
                <a:solidFill>
                  <a:srgbClr val="000066"/>
                </a:solidFill>
                <a:ea typeface="楷体" panose="02010609060101010101" charset="-122"/>
                <a:cs typeface="Times New Roman" panose="02020603050405020304" pitchFamily="18" charset="0"/>
                <a:sym typeface="+mn-ea"/>
              </a:rPr>
              <a:t>专利申请书有规定格式，尤其是专利请求书有规定的表格，应该严格按规定格式撰写、绘图或制表。</a:t>
            </a:r>
            <a:endParaRPr kumimoji="0" lang="zh-CN" altLang="en-US" sz="2000" ker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500"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xfrm>
            <a:off x="8459788" y="6381750"/>
            <a:ext cx="576262"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C8AD6C9-4D0C-4186-A96C-AA46C87DF554}" type="slidenum">
              <a:rPr kumimoji="0" lang="en-US" altLang="zh-CN" sz="2000" smtClean="0"/>
              <a:t>66</a:t>
            </a:fld>
            <a:endParaRPr kumimoji="0" lang="en-US" altLang="zh-CN" sz="2000"/>
          </a:p>
        </p:txBody>
      </p:sp>
      <p:sp>
        <p:nvSpPr>
          <p:cNvPr id="9" name="Rectangle 2"/>
          <p:cNvSpPr>
            <a:spLocks noGrp="1" noChangeArrowheads="1"/>
          </p:cNvSpPr>
          <p:nvPr>
            <p:ph type="title"/>
          </p:nvPr>
        </p:nvSpPr>
        <p:spPr>
          <a:xfrm>
            <a:off x="1547813" y="44450"/>
            <a:ext cx="6624637" cy="792163"/>
          </a:xfrm>
        </p:spPr>
        <p:txBody>
          <a:bodyPr/>
          <a:lstStyle/>
          <a:p>
            <a:pPr eaLnBrk="1" hangingPunct="1">
              <a:defRPr/>
            </a:pPr>
            <a:r>
              <a:rPr lang="zh-CN" altLang="en-US" sz="4800" b="1" dirty="0">
                <a:solidFill>
                  <a:srgbClr val="0000FF"/>
                </a:solidFill>
                <a:effectLst>
                  <a:outerShdw blurRad="38100" dist="38100" dir="2700000" algn="tl">
                    <a:srgbClr val="000000"/>
                  </a:outerShdw>
                </a:effectLst>
                <a:latin typeface="宋体" panose="02010600030101010101" pitchFamily="2" charset="-122"/>
              </a:rPr>
              <a:t>第五章 专利写作</a:t>
            </a:r>
          </a:p>
        </p:txBody>
      </p:sp>
      <p:sp>
        <p:nvSpPr>
          <p:cNvPr id="4" name="Rectangle 9"/>
          <p:cNvSpPr/>
          <p:nvPr/>
        </p:nvSpPr>
        <p:spPr>
          <a:xfrm>
            <a:off x="1030288" y="993775"/>
            <a:ext cx="7607300" cy="585788"/>
          </a:xfrm>
          <a:prstGeom prst="rect">
            <a:avLst/>
          </a:prstGeom>
          <a:noFill/>
          <a:ln w="9525">
            <a:noFill/>
          </a:ln>
        </p:spPr>
        <p:txBody>
          <a:bodyPr>
            <a:spAutoFit/>
          </a:bodyPr>
          <a:lstStyle/>
          <a:p>
            <a:pPr eaLnBrk="1" fontAlgn="auto" hangingPunct="1">
              <a:spcBef>
                <a:spcPts val="0"/>
              </a:spcBef>
              <a:spcAft>
                <a:spcPts val="0"/>
              </a:spcAft>
              <a:defRPr/>
            </a:pPr>
            <a:r>
              <a:rPr kumimoji="0" lang="zh-CN" altLang="en-US" b="1" kern="0" dirty="0">
                <a:solidFill>
                  <a:srgbClr val="FF3300"/>
                </a:solidFill>
                <a:sym typeface="+mn-ea"/>
              </a:rPr>
              <a:t>专利写作其他文书</a:t>
            </a:r>
            <a:endParaRPr kumimoji="0" lang="en-US" altLang="zh-CN" b="1" kern="0" dirty="0">
              <a:solidFill>
                <a:srgbClr val="FF3300"/>
              </a:solidFill>
            </a:endParaRPr>
          </a:p>
        </p:txBody>
      </p:sp>
      <p:sp>
        <p:nvSpPr>
          <p:cNvPr id="5" name="文本框 4"/>
          <p:cNvSpPr txBox="1"/>
          <p:nvPr/>
        </p:nvSpPr>
        <p:spPr>
          <a:xfrm>
            <a:off x="820738" y="1851025"/>
            <a:ext cx="7464425" cy="461963"/>
          </a:xfrm>
          <a:prstGeom prst="rect">
            <a:avLst/>
          </a:prstGeom>
          <a:noFill/>
        </p:spPr>
        <p:txBody>
          <a:bodyPr>
            <a:spAutoFit/>
          </a:bodyPr>
          <a:lstStyle/>
          <a:p>
            <a:pPr marL="457200" indent="-457200" eaLnBrk="1" hangingPunct="1">
              <a:buFont typeface="Wingdings" panose="05000000000000000000" charset="0"/>
              <a:buChar char="l"/>
              <a:defRPr/>
            </a:pPr>
            <a:r>
              <a:rPr kumimoji="0" lang="zh-CN" altLang="en-US" sz="2400" b="1" kern="0" dirty="0">
                <a:solidFill>
                  <a:srgbClr val="000066"/>
                </a:solidFill>
                <a:ea typeface="楷体" panose="02010609060101010101" charset="-122"/>
                <a:cs typeface="Times New Roman" panose="02020603050405020304" pitchFamily="18" charset="0"/>
              </a:rPr>
              <a:t>分案请求书</a:t>
            </a:r>
          </a:p>
        </p:txBody>
      </p:sp>
      <p:sp>
        <p:nvSpPr>
          <p:cNvPr id="6" name="文本框 5"/>
          <p:cNvSpPr txBox="1"/>
          <p:nvPr/>
        </p:nvSpPr>
        <p:spPr>
          <a:xfrm>
            <a:off x="917575" y="2420938"/>
            <a:ext cx="8226425" cy="1938337"/>
          </a:xfrm>
          <a:prstGeom prst="rect">
            <a:avLst/>
          </a:prstGeom>
          <a:noFill/>
        </p:spPr>
        <p:txBody>
          <a:bodyPr>
            <a:spAutoFit/>
          </a:bodyPr>
          <a:lstStyle/>
          <a:p>
            <a:pPr marL="457200" indent="-457200" eaLnBrk="1" hangingPunct="1">
              <a:buFont typeface="Wingdings" panose="05000000000000000000" charset="0"/>
              <a:buChar char="Ø"/>
              <a:defRPr/>
            </a:pPr>
            <a:r>
              <a:rPr kumimoji="0" lang="zh-CN" altLang="en-US" sz="2000" b="1" kern="0" dirty="0">
                <a:solidFill>
                  <a:srgbClr val="000066"/>
                </a:solidFill>
                <a:ea typeface="楷体" panose="02010609060101010101" charset="-122"/>
                <a:cs typeface="Times New Roman" panose="02020603050405020304" pitchFamily="18" charset="0"/>
              </a:rPr>
              <a:t>含义及作用</a:t>
            </a:r>
          </a:p>
          <a:p>
            <a:pPr eaLnBrk="1" hangingPunct="1">
              <a:buFont typeface="Wingdings" panose="05000000000000000000" charset="0"/>
              <a:buNone/>
              <a:defRPr/>
            </a:pPr>
            <a:r>
              <a:rPr kumimoji="0" lang="zh-CN" altLang="en-US" sz="2000" b="1" kern="0" dirty="0">
                <a:solidFill>
                  <a:srgbClr val="000066"/>
                </a:solidFill>
                <a:ea typeface="楷体" panose="02010609060101010101" charset="-122"/>
                <a:cs typeface="Times New Roman" panose="02020603050405020304" pitchFamily="18" charset="0"/>
              </a:rPr>
              <a:t>一件专利申请包含两项以上发明、实用新型或外观设计的，申请人可在收到国务院专利行政部门批准授予专利权通知书之日起两个月内，向国务院专利行政部门提出分案申请。</a:t>
            </a:r>
          </a:p>
          <a:p>
            <a:pPr eaLnBrk="1" hangingPunct="1">
              <a:buFont typeface="Wingdings" panose="05000000000000000000" charset="0"/>
              <a:buNone/>
              <a:defRPr/>
            </a:pPr>
            <a:r>
              <a:rPr kumimoji="0" lang="zh-CN" altLang="en-US" sz="2000" b="1" kern="0" dirty="0">
                <a:solidFill>
                  <a:srgbClr val="000066"/>
                </a:solidFill>
                <a:ea typeface="楷体" panose="02010609060101010101" charset="-122"/>
                <a:cs typeface="Times New Roman" panose="02020603050405020304" pitchFamily="18" charset="0"/>
              </a:rPr>
              <a:t>专利的分案申请可以将包括在原案申请中，但又不符合专利单一性规则的技术内容作为新的专利申请提出，从而保护不同的发明创造。</a:t>
            </a:r>
            <a:endParaRPr kumimoji="0" lang="en-US" altLang="zh-CN" sz="2000" b="1" kern="0" dirty="0">
              <a:solidFill>
                <a:srgbClr val="000066"/>
              </a:solidFill>
              <a:ea typeface="楷体" panose="02010609060101010101" charset="-122"/>
              <a:cs typeface="Times New Roman" panose="02020603050405020304" pitchFamily="18" charset="0"/>
            </a:endParaRPr>
          </a:p>
        </p:txBody>
      </p:sp>
      <p:sp>
        <p:nvSpPr>
          <p:cNvPr id="7" name="文本框 6"/>
          <p:cNvSpPr txBox="1"/>
          <p:nvPr/>
        </p:nvSpPr>
        <p:spPr>
          <a:xfrm>
            <a:off x="827584" y="4423048"/>
            <a:ext cx="8226425" cy="2246312"/>
          </a:xfrm>
          <a:prstGeom prst="rect">
            <a:avLst/>
          </a:prstGeom>
          <a:noFill/>
        </p:spPr>
        <p:txBody>
          <a:bodyPr>
            <a:spAutoFit/>
          </a:bodyPr>
          <a:lstStyle/>
          <a:p>
            <a:pPr marL="457200" indent="-457200" eaLnBrk="1" hangingPunct="1">
              <a:buFont typeface="Wingdings" panose="05000000000000000000" charset="0"/>
              <a:buChar char="Ø"/>
              <a:defRPr/>
            </a:pPr>
            <a:r>
              <a:rPr kumimoji="0" lang="zh-CN" altLang="en-US" sz="2000" b="1" kern="0" dirty="0">
                <a:solidFill>
                  <a:srgbClr val="000066"/>
                </a:solidFill>
                <a:ea typeface="楷体" panose="02010609060101010101" charset="-122"/>
                <a:cs typeface="Times New Roman" panose="02020603050405020304" pitchFamily="18" charset="0"/>
              </a:rPr>
              <a:t>写作注意事项</a:t>
            </a:r>
          </a:p>
          <a:p>
            <a:pPr eaLnBrk="1" hangingPunct="1">
              <a:buFont typeface="Wingdings" panose="05000000000000000000" charset="0"/>
              <a:buNone/>
              <a:defRPr/>
            </a:pPr>
            <a:r>
              <a:rPr kumimoji="0" lang="zh-CN" altLang="en-US" sz="2000" b="1" kern="0" dirty="0">
                <a:solidFill>
                  <a:srgbClr val="000066"/>
                </a:solidFill>
                <a:ea typeface="楷体" panose="02010609060101010101" charset="-122"/>
                <a:cs typeface="Times New Roman" panose="02020603050405020304" pitchFamily="18" charset="0"/>
              </a:rPr>
              <a:t>（</a:t>
            </a:r>
            <a:r>
              <a:rPr kumimoji="0" lang="en-US" altLang="zh-CN" sz="2000" b="1" kern="0" dirty="0">
                <a:solidFill>
                  <a:srgbClr val="000066"/>
                </a:solidFill>
                <a:ea typeface="楷体" panose="02010609060101010101" charset="-122"/>
                <a:cs typeface="Times New Roman" panose="02020603050405020304" pitchFamily="18" charset="0"/>
              </a:rPr>
              <a:t>1</a:t>
            </a:r>
            <a:r>
              <a:rPr kumimoji="0" lang="zh-CN" altLang="en-US" sz="2000" b="1" kern="0" dirty="0">
                <a:solidFill>
                  <a:srgbClr val="000066"/>
                </a:solidFill>
                <a:ea typeface="楷体" panose="02010609060101010101" charset="-122"/>
                <a:cs typeface="Times New Roman" panose="02020603050405020304" pitchFamily="18" charset="0"/>
              </a:rPr>
              <a:t>）分案请求书的制作、书写应做到内容完整、格式规范。</a:t>
            </a:r>
          </a:p>
          <a:p>
            <a:pPr eaLnBrk="1" hangingPunct="1">
              <a:buFont typeface="Wingdings" panose="05000000000000000000" charset="0"/>
              <a:buNone/>
              <a:defRPr/>
            </a:pPr>
            <a:r>
              <a:rPr kumimoji="0" lang="zh-CN" altLang="en-US" sz="2000" b="1" kern="0" dirty="0">
                <a:solidFill>
                  <a:srgbClr val="000066"/>
                </a:solidFill>
                <a:ea typeface="楷体" panose="02010609060101010101" charset="-122"/>
                <a:cs typeface="Times New Roman" panose="02020603050405020304" pitchFamily="18" charset="0"/>
              </a:rPr>
              <a:t>（</a:t>
            </a:r>
            <a:r>
              <a:rPr kumimoji="0" lang="en-US" altLang="zh-CN" sz="2000" b="1" kern="0" dirty="0">
                <a:solidFill>
                  <a:srgbClr val="000066"/>
                </a:solidFill>
                <a:ea typeface="楷体" panose="02010609060101010101" charset="-122"/>
                <a:cs typeface="Times New Roman" panose="02020603050405020304" pitchFamily="18" charset="0"/>
              </a:rPr>
              <a:t>2</a:t>
            </a:r>
            <a:r>
              <a:rPr kumimoji="0" lang="zh-CN" altLang="en-US" sz="2000" b="1" kern="0" dirty="0">
                <a:solidFill>
                  <a:srgbClr val="000066"/>
                </a:solidFill>
                <a:ea typeface="楷体" panose="02010609060101010101" charset="-122"/>
                <a:cs typeface="Times New Roman" panose="02020603050405020304" pitchFamily="18" charset="0"/>
              </a:rPr>
              <a:t>）文书书写应紧密结合原专利申请。</a:t>
            </a:r>
          </a:p>
          <a:p>
            <a:pPr eaLnBrk="1" hangingPunct="1">
              <a:buFont typeface="Wingdings" panose="05000000000000000000" charset="0"/>
              <a:buNone/>
              <a:defRPr/>
            </a:pPr>
            <a:r>
              <a:rPr kumimoji="0" lang="zh-CN" altLang="en-US" sz="2000" b="1" kern="0" dirty="0">
                <a:solidFill>
                  <a:srgbClr val="000066"/>
                </a:solidFill>
                <a:ea typeface="楷体" panose="02010609060101010101" charset="-122"/>
                <a:cs typeface="Times New Roman" panose="02020603050405020304" pitchFamily="18" charset="0"/>
              </a:rPr>
              <a:t>（</a:t>
            </a:r>
            <a:r>
              <a:rPr kumimoji="0" lang="en-US" altLang="zh-CN" sz="2000" b="1" kern="0" dirty="0">
                <a:solidFill>
                  <a:srgbClr val="000066"/>
                </a:solidFill>
                <a:ea typeface="楷体" panose="02010609060101010101" charset="-122"/>
                <a:cs typeface="Times New Roman" panose="02020603050405020304" pitchFamily="18" charset="0"/>
              </a:rPr>
              <a:t>3</a:t>
            </a:r>
            <a:r>
              <a:rPr kumimoji="0" lang="zh-CN" altLang="en-US" sz="2000" b="1" kern="0" dirty="0">
                <a:solidFill>
                  <a:srgbClr val="000066"/>
                </a:solidFill>
                <a:ea typeface="楷体" panose="02010609060101010101" charset="-122"/>
                <a:cs typeface="Times New Roman" panose="02020603050405020304" pitchFamily="18" charset="0"/>
              </a:rPr>
              <a:t>）材料充分，避免疏漏。分案申请文件一式两份，即正副本各一份；此外，提交分案请求书、发明或实用新型专利分案说明书及摘要、外观设计专利图片及简要说明、分案权利要求书等相关申请文件正副本的同时，原申请文件中的相关副本也应一并提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500"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500"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67</a:t>
            </a:fld>
            <a:endParaRPr lang="en-US" altLang="zh-CN"/>
          </a:p>
        </p:txBody>
      </p:sp>
      <p:sp>
        <p:nvSpPr>
          <p:cNvPr id="5" name="文本框 4"/>
          <p:cNvSpPr txBox="1">
            <a:spLocks noChangeArrowheads="1"/>
          </p:cNvSpPr>
          <p:nvPr/>
        </p:nvSpPr>
        <p:spPr bwMode="auto">
          <a:xfrm>
            <a:off x="1200150" y="980728"/>
            <a:ext cx="58245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solidFill>
                  <a:srgbClr val="FF0000"/>
                </a:solidFill>
                <a:latin typeface="+mn-ea"/>
                <a:ea typeface="+mn-ea"/>
              </a:rPr>
              <a:t>专利撰写的常见错误</a:t>
            </a:r>
          </a:p>
        </p:txBody>
      </p:sp>
      <p:sp>
        <p:nvSpPr>
          <p:cNvPr id="6" name="矩形 4"/>
          <p:cNvSpPr>
            <a:spLocks noChangeArrowheads="1"/>
          </p:cNvSpPr>
          <p:nvPr/>
        </p:nvSpPr>
        <p:spPr bwMode="auto">
          <a:xfrm>
            <a:off x="990745" y="1780154"/>
            <a:ext cx="7089458" cy="160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b="1" dirty="0">
                <a:solidFill>
                  <a:srgbClr val="002060"/>
                </a:solidFill>
                <a:latin typeface="华文楷体" panose="02010600040101010101" pitchFamily="2" charset="-122"/>
                <a:ea typeface="华文楷体" panose="02010600040101010101" pitchFamily="2" charset="-122"/>
              </a:rPr>
              <a:t>1</a:t>
            </a:r>
            <a:r>
              <a:rPr lang="zh-CN" altLang="en-US" b="1" dirty="0">
                <a:solidFill>
                  <a:srgbClr val="002060"/>
                </a:solidFill>
                <a:latin typeface="华文楷体" panose="02010600040101010101" pitchFamily="2" charset="-122"/>
                <a:ea typeface="华文楷体" panose="02010600040101010101" pitchFamily="2" charset="-122"/>
              </a:rPr>
              <a:t>、未按照说明书的</a:t>
            </a:r>
            <a:r>
              <a:rPr lang="en-US" altLang="zh-CN" b="1" dirty="0">
                <a:solidFill>
                  <a:srgbClr val="002060"/>
                </a:solidFill>
                <a:latin typeface="华文楷体" panose="02010600040101010101" pitchFamily="2" charset="-122"/>
                <a:ea typeface="华文楷体" panose="02010600040101010101" pitchFamily="2" charset="-122"/>
              </a:rPr>
              <a:t>8</a:t>
            </a:r>
            <a:r>
              <a:rPr lang="zh-CN" altLang="en-US" b="1" dirty="0">
                <a:solidFill>
                  <a:srgbClr val="002060"/>
                </a:solidFill>
                <a:latin typeface="华文楷体" panose="02010600040101010101" pitchFamily="2" charset="-122"/>
                <a:ea typeface="华文楷体" panose="02010600040101010101" pitchFamily="2" charset="-122"/>
              </a:rPr>
              <a:t>个部分撰写</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相较于以理论为主的论文写作，专利写作侧重于具体的技术方案，理论说明依据实际情况，可有可无。</a:t>
            </a:r>
          </a:p>
        </p:txBody>
      </p:sp>
      <p:sp>
        <p:nvSpPr>
          <p:cNvPr id="7" name="矩形 4"/>
          <p:cNvSpPr>
            <a:spLocks noChangeArrowheads="1"/>
          </p:cNvSpPr>
          <p:nvPr/>
        </p:nvSpPr>
        <p:spPr bwMode="auto">
          <a:xfrm>
            <a:off x="971600" y="3632036"/>
            <a:ext cx="7089458" cy="194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b="1" dirty="0">
                <a:solidFill>
                  <a:srgbClr val="002060"/>
                </a:solidFill>
                <a:latin typeface="华文楷体" panose="02010600040101010101" pitchFamily="2" charset="-122"/>
                <a:ea typeface="华文楷体" panose="02010600040101010101" pitchFamily="2" charset="-122"/>
              </a:rPr>
              <a:t>2</a:t>
            </a:r>
            <a:r>
              <a:rPr lang="zh-CN" altLang="en-US" b="1" dirty="0">
                <a:solidFill>
                  <a:srgbClr val="002060"/>
                </a:solidFill>
                <a:latin typeface="华文楷体" panose="02010600040101010101" pitchFamily="2" charset="-122"/>
                <a:ea typeface="华文楷体" panose="02010600040101010101" pitchFamily="2" charset="-122"/>
              </a:rPr>
              <a:t>、未充分公开</a:t>
            </a:r>
          </a:p>
          <a:p>
            <a:pPr>
              <a:buNone/>
            </a:pPr>
            <a:r>
              <a:rPr lang="zh-CN" altLang="en-US" sz="2400" b="1" dirty="0">
                <a:solidFill>
                  <a:srgbClr val="002060"/>
                </a:solidFill>
                <a:latin typeface="华文楷体" panose="02010600040101010101" pitchFamily="2" charset="-122"/>
                <a:ea typeface="华文楷体" panose="02010600040101010101" pitchFamily="2" charset="-122"/>
              </a:rPr>
              <a:t>    为说明申请内容具有新颖性、创造性和实用性，同时给予权利要求以支持，要求说明书对发明创造的实质性技术内容，如产品结构和方法步骤等进行充分公开。否则将不会被授予专利。</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68</a:t>
            </a:fld>
            <a:endParaRPr lang="en-US" altLang="zh-CN"/>
          </a:p>
        </p:txBody>
      </p:sp>
      <p:sp>
        <p:nvSpPr>
          <p:cNvPr id="5" name="文本框 4"/>
          <p:cNvSpPr txBox="1">
            <a:spLocks noChangeArrowheads="1"/>
          </p:cNvSpPr>
          <p:nvPr/>
        </p:nvSpPr>
        <p:spPr bwMode="auto">
          <a:xfrm>
            <a:off x="971600" y="980728"/>
            <a:ext cx="7848872"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457200" indent="-457200" algn="just" eaLnBrk="1" hangingPunct="1">
              <a:lnSpc>
                <a:spcPct val="100000"/>
              </a:lnSpc>
              <a:spcBef>
                <a:spcPct val="0"/>
              </a:spcBef>
              <a:buFontTx/>
              <a:buAutoNum type="arabicPeriod"/>
            </a:pPr>
            <a:r>
              <a:rPr lang="zh-CN" altLang="en-US" sz="2000" dirty="0"/>
              <a:t>阅读范例专利 “一种全切片组织病理图像分析方法及系统”（</a:t>
            </a:r>
            <a:r>
              <a:rPr lang="en-US" altLang="zh-CN" sz="2000" dirty="0"/>
              <a:t>10</a:t>
            </a:r>
            <a:r>
              <a:rPr lang="zh-CN" altLang="en-US" sz="2000" dirty="0"/>
              <a:t>分钟）</a:t>
            </a:r>
            <a:endParaRPr lang="en-US" altLang="zh-CN" sz="2000" dirty="0"/>
          </a:p>
          <a:p>
            <a:pPr marL="457200" indent="-457200" algn="just" eaLnBrk="1" hangingPunct="1">
              <a:lnSpc>
                <a:spcPct val="100000"/>
              </a:lnSpc>
              <a:spcBef>
                <a:spcPct val="0"/>
              </a:spcBef>
              <a:buFontTx/>
              <a:buAutoNum type="arabicPeriod"/>
            </a:pPr>
            <a:endParaRPr lang="en-US" altLang="zh-CN" sz="2000" dirty="0"/>
          </a:p>
          <a:p>
            <a:pPr algn="just" eaLnBrk="1" hangingPunct="1">
              <a:lnSpc>
                <a:spcPct val="100000"/>
              </a:lnSpc>
              <a:spcBef>
                <a:spcPct val="0"/>
              </a:spcBef>
              <a:buNone/>
            </a:pPr>
            <a:r>
              <a:rPr lang="en-US" altLang="zh-CN" sz="2000" b="1" dirty="0">
                <a:latin typeface="+mn-ea"/>
                <a:ea typeface="+mn-ea"/>
              </a:rPr>
              <a:t>2.</a:t>
            </a:r>
            <a:r>
              <a:rPr lang="zh-CN" altLang="en-US" sz="2000" b="1" dirty="0">
                <a:latin typeface="+mn-ea"/>
                <a:ea typeface="+mn-ea"/>
              </a:rPr>
              <a:t> 掌握专利写作框架（如包含几部分？），每一部分的主要内容是什么？</a:t>
            </a:r>
            <a:endParaRPr lang="en-US" altLang="zh-CN" sz="2000" b="1" dirty="0">
              <a:latin typeface="+mn-ea"/>
              <a:ea typeface="+mn-ea"/>
            </a:endParaRPr>
          </a:p>
          <a:p>
            <a:pPr algn="just" eaLnBrk="1" hangingPunct="1">
              <a:lnSpc>
                <a:spcPct val="100000"/>
              </a:lnSpc>
              <a:spcBef>
                <a:spcPct val="0"/>
              </a:spcBef>
              <a:buNone/>
            </a:pPr>
            <a:endParaRPr lang="en-US" altLang="zh-CN" sz="2000" b="1" dirty="0">
              <a:latin typeface="+mn-ea"/>
              <a:ea typeface="+mn-ea"/>
            </a:endParaRPr>
          </a:p>
          <a:p>
            <a:pPr algn="just" eaLnBrk="1" hangingPunct="1">
              <a:lnSpc>
                <a:spcPct val="100000"/>
              </a:lnSpc>
              <a:spcBef>
                <a:spcPct val="0"/>
              </a:spcBef>
              <a:buNone/>
            </a:pPr>
            <a:endParaRPr lang="en-US" altLang="zh-CN" sz="2000" b="1" dirty="0">
              <a:latin typeface="+mn-ea"/>
              <a:ea typeface="+mn-ea"/>
            </a:endParaRPr>
          </a:p>
          <a:p>
            <a:pPr marL="514350" indent="-514350" algn="just" eaLnBrk="1" hangingPunct="1">
              <a:lnSpc>
                <a:spcPct val="100000"/>
              </a:lnSpc>
              <a:spcBef>
                <a:spcPct val="0"/>
              </a:spcBef>
              <a:buFontTx/>
              <a:buAutoNum type="arabicPeriod"/>
            </a:pPr>
            <a:endParaRPr lang="en-US" altLang="zh-CN" sz="2000" b="1" dirty="0">
              <a:latin typeface="+mn-ea"/>
              <a:ea typeface="+mn-ea"/>
            </a:endParaRPr>
          </a:p>
          <a:p>
            <a:pPr marL="514350" indent="-514350" algn="just" eaLnBrk="1" hangingPunct="1">
              <a:lnSpc>
                <a:spcPct val="100000"/>
              </a:lnSpc>
              <a:spcBef>
                <a:spcPct val="0"/>
              </a:spcBef>
              <a:buFontTx/>
              <a:buAutoNum type="arabicPeriod"/>
            </a:pPr>
            <a:endParaRPr lang="zh-CN" altLang="en-US" sz="2000" b="1" dirty="0">
              <a:latin typeface="+mn-ea"/>
              <a:ea typeface="+mn-ea"/>
            </a:endParaRPr>
          </a:p>
        </p:txBody>
      </p:sp>
    </p:spTree>
    <p:extLst>
      <p:ext uri="{BB962C8B-B14F-4D97-AF65-F5344CB8AC3E}">
        <p14:creationId xmlns:p14="http://schemas.microsoft.com/office/powerpoint/2010/main" val="43902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69</a:t>
            </a:fld>
            <a:endParaRPr lang="en-US" altLang="zh-CN"/>
          </a:p>
        </p:txBody>
      </p:sp>
      <p:pic>
        <p:nvPicPr>
          <p:cNvPr id="6" name="图片 5">
            <a:extLst>
              <a:ext uri="{FF2B5EF4-FFF2-40B4-BE49-F238E27FC236}">
                <a16:creationId xmlns:a16="http://schemas.microsoft.com/office/drawing/2014/main" id="{791A7771-01AD-461B-8C55-F2544A6BD89F}"/>
              </a:ext>
            </a:extLst>
          </p:cNvPr>
          <p:cNvPicPr>
            <a:picLocks noChangeAspect="1"/>
          </p:cNvPicPr>
          <p:nvPr/>
        </p:nvPicPr>
        <p:blipFill>
          <a:blip r:embed="rId2"/>
          <a:stretch>
            <a:fillRect/>
          </a:stretch>
        </p:blipFill>
        <p:spPr>
          <a:xfrm>
            <a:off x="1475656" y="1079474"/>
            <a:ext cx="7108643" cy="5302276"/>
          </a:xfrm>
          <a:prstGeom prst="rect">
            <a:avLst/>
          </a:prstGeom>
        </p:spPr>
      </p:pic>
    </p:spTree>
    <p:extLst>
      <p:ext uri="{BB962C8B-B14F-4D97-AF65-F5344CB8AC3E}">
        <p14:creationId xmlns:p14="http://schemas.microsoft.com/office/powerpoint/2010/main" val="3737214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一页纸的博士论文</a:t>
            </a:r>
          </a:p>
        </p:txBody>
      </p:sp>
      <p:sp>
        <p:nvSpPr>
          <p:cNvPr id="3" name="内容占位符 2"/>
          <p:cNvSpPr>
            <a:spLocks noGrp="1"/>
          </p:cNvSpPr>
          <p:nvPr>
            <p:ph idx="1"/>
          </p:nvPr>
        </p:nvSpPr>
        <p:spPr>
          <a:xfrm>
            <a:off x="628650" y="1810396"/>
            <a:ext cx="5287828" cy="3679814"/>
          </a:xfrm>
        </p:spPr>
        <p:txBody>
          <a:bodyPr>
            <a:normAutofit fontScale="37500" lnSpcReduction="20000"/>
          </a:bodyPr>
          <a:lstStyle/>
          <a:p>
            <a:pPr fontAlgn="base">
              <a:lnSpc>
                <a:spcPct val="120000"/>
              </a:lnSpc>
            </a:pPr>
            <a:r>
              <a:rPr lang="zh-CN" altLang="en-US" b="0" dirty="0"/>
              <a:t>路易</a:t>
            </a:r>
            <a:r>
              <a:rPr lang="en-US" altLang="zh-CN" b="0" dirty="0"/>
              <a:t>·</a:t>
            </a:r>
            <a:r>
              <a:rPr lang="zh-CN" altLang="en-US" b="0" dirty="0"/>
              <a:t>维克多</a:t>
            </a:r>
            <a:r>
              <a:rPr lang="en-US" altLang="zh-CN" b="0" dirty="0"/>
              <a:t>·</a:t>
            </a:r>
            <a:r>
              <a:rPr lang="zh-CN" altLang="en-US" b="0" dirty="0"/>
              <a:t>德布罗意（</a:t>
            </a:r>
            <a:r>
              <a:rPr lang="en-US" altLang="zh-CN" b="0" dirty="0"/>
              <a:t>Louis </a:t>
            </a:r>
            <a:r>
              <a:rPr lang="en-US" altLang="zh-CN" b="0" dirty="0" err="1"/>
              <a:t>Victor·Duc</a:t>
            </a:r>
            <a:r>
              <a:rPr lang="en-US" altLang="zh-CN" b="0" dirty="0"/>
              <a:t> de Broglie</a:t>
            </a:r>
            <a:r>
              <a:rPr lang="zh-CN" altLang="en-US" b="0" dirty="0"/>
              <a:t>，</a:t>
            </a:r>
            <a:r>
              <a:rPr lang="en-US" altLang="zh-CN" b="0" dirty="0"/>
              <a:t>1892.08.15—1987.03.19</a:t>
            </a:r>
            <a:r>
              <a:rPr lang="zh-CN" altLang="en-US" b="0" dirty="0"/>
              <a:t>）出生于迪耶普，法国理论物理学家，波动力学的创始人，物质波理论的创立者，量子力学的奠基人之一。 </a:t>
            </a:r>
            <a:r>
              <a:rPr lang="en-US" altLang="zh-CN" b="0" dirty="0"/>
              <a:t>1929</a:t>
            </a:r>
            <a:r>
              <a:rPr lang="zh-CN" altLang="en-US" b="0" dirty="0"/>
              <a:t>年获诺贝尔物理学奖。</a:t>
            </a:r>
            <a:r>
              <a:rPr lang="en-US" altLang="zh-CN" b="0" dirty="0"/>
              <a:t>1932</a:t>
            </a:r>
            <a:r>
              <a:rPr lang="zh-CN" altLang="en-US" b="0" dirty="0"/>
              <a:t>年任巴黎大学理论物理学教授，</a:t>
            </a:r>
            <a:r>
              <a:rPr lang="en-US" altLang="zh-CN" b="0" dirty="0"/>
              <a:t>1933</a:t>
            </a:r>
            <a:r>
              <a:rPr lang="zh-CN" altLang="en-US" b="0" dirty="0"/>
              <a:t>年被选为法国科学院院士。</a:t>
            </a:r>
            <a:endParaRPr lang="en-US" altLang="zh-CN" b="0" dirty="0"/>
          </a:p>
          <a:p>
            <a:pPr fontAlgn="base">
              <a:lnSpc>
                <a:spcPct val="120000"/>
              </a:lnSpc>
            </a:pPr>
            <a:r>
              <a:rPr lang="zh-CN" altLang="en-US" b="0" dirty="0"/>
              <a:t>德布罗意</a:t>
            </a:r>
            <a:r>
              <a:rPr lang="en-US" altLang="zh-CN" b="0" dirty="0"/>
              <a:t>1924</a:t>
            </a:r>
            <a:r>
              <a:rPr lang="zh-CN" altLang="en-US" b="0" dirty="0"/>
              <a:t>年的论文：</a:t>
            </a:r>
            <a:r>
              <a:rPr lang="en-US" altLang="zh-CN" b="0" dirty="0" err="1"/>
              <a:t>Recherches</a:t>
            </a:r>
            <a:r>
              <a:rPr lang="en-US" altLang="zh-CN" b="0" dirty="0"/>
              <a:t> sur la </a:t>
            </a:r>
            <a:r>
              <a:rPr lang="en-US" altLang="zh-CN" b="0" dirty="0" err="1"/>
              <a:t>théorie</a:t>
            </a:r>
            <a:r>
              <a:rPr lang="en-US" altLang="zh-CN" b="0" dirty="0"/>
              <a:t> des Quanta</a:t>
            </a:r>
            <a:r>
              <a:rPr lang="zh-CN" altLang="en-US" b="0" dirty="0"/>
              <a:t>（关于量子论的研究）</a:t>
            </a:r>
            <a:br>
              <a:rPr lang="zh-CN" altLang="en-US" dirty="0"/>
            </a:br>
            <a:br>
              <a:rPr lang="zh-CN" altLang="en-US" dirty="0"/>
            </a:br>
            <a:r>
              <a:rPr lang="zh-CN" altLang="en-US" b="0" dirty="0"/>
              <a:t>（法文）</a:t>
            </a:r>
            <a:r>
              <a:rPr lang="en-US" altLang="zh-CN" b="0" dirty="0"/>
              <a:t>https://</a:t>
            </a:r>
            <a:r>
              <a:rPr lang="en-US" altLang="zh-CN" b="0" dirty="0" err="1"/>
              <a:t>tel.archives-ouvertes.fr</a:t>
            </a:r>
            <a:r>
              <a:rPr lang="en-US" altLang="zh-CN" b="0" dirty="0"/>
              <a:t>/file/index/</a:t>
            </a:r>
            <a:r>
              <a:rPr lang="en-US" altLang="zh-CN" b="0" dirty="0" err="1"/>
              <a:t>docid</a:t>
            </a:r>
            <a:r>
              <a:rPr lang="en-US" altLang="zh-CN" b="0" dirty="0"/>
              <a:t>/47078/filename/tel-00006807.pdf</a:t>
            </a:r>
            <a:br>
              <a:rPr lang="en-US" altLang="zh-CN" dirty="0"/>
            </a:br>
            <a:br>
              <a:rPr lang="en-US" altLang="zh-CN" dirty="0"/>
            </a:br>
            <a:r>
              <a:rPr lang="zh-CN" altLang="en-US" b="0" dirty="0"/>
              <a:t>（英文）</a:t>
            </a:r>
            <a:r>
              <a:rPr lang="en-US" altLang="zh-CN" b="0" dirty="0"/>
              <a:t>http://117.128.6.32/cache/</a:t>
            </a:r>
            <a:r>
              <a:rPr lang="en-US" altLang="zh-CN" b="0" dirty="0" err="1"/>
              <a:t>aflb.ensmp.fr</a:t>
            </a:r>
            <a:r>
              <a:rPr lang="en-US" altLang="zh-CN" b="0" dirty="0"/>
              <a:t>/LDB-oeuvres/De_Broglie_Kracklauer.pdf?ich_args2=469-12032720030446_0ba5c0b0710e118059f202fd7305778f_10001002_9c896c2fdec6f5d9933c518939a83798_2cf294b4cfecb95635fa82008d1145c0</a:t>
            </a:r>
            <a:endParaRPr kumimoji="1" lang="en-US" altLang="zh-CN" dirty="0"/>
          </a:p>
          <a:p>
            <a:pPr fontAlgn="base">
              <a:lnSpc>
                <a:spcPct val="120000"/>
              </a:lnSpc>
            </a:pPr>
            <a:r>
              <a:rPr lang="en-US" altLang="zh-CN" b="0" dirty="0"/>
              <a:t>Interview with Louis de Broglie, 1967</a:t>
            </a:r>
            <a:r>
              <a:rPr lang="zh-CN" altLang="en-US" b="0" dirty="0"/>
              <a:t>（德布罗意访谈，</a:t>
            </a:r>
            <a:r>
              <a:rPr lang="en-US" altLang="zh-CN" b="0" dirty="0"/>
              <a:t>1967</a:t>
            </a:r>
            <a:r>
              <a:rPr lang="zh-CN" altLang="en-US" b="0" dirty="0"/>
              <a:t>）</a:t>
            </a:r>
          </a:p>
          <a:p>
            <a:pPr lvl="1" fontAlgn="base">
              <a:lnSpc>
                <a:spcPct val="120000"/>
              </a:lnSpc>
            </a:pPr>
            <a:r>
              <a:rPr lang="en-US" altLang="zh-CN" b="0" dirty="0"/>
              <a:t>https://</a:t>
            </a:r>
            <a:r>
              <a:rPr lang="en-US" altLang="zh-CN" b="0" dirty="0" err="1"/>
              <a:t>www.bilibili.com</a:t>
            </a:r>
            <a:r>
              <a:rPr lang="en-US" altLang="zh-CN" b="0" dirty="0"/>
              <a:t>/video/av94991373</a:t>
            </a:r>
            <a:br>
              <a:rPr lang="zh-CN" altLang="en-US" b="0" dirty="0"/>
            </a:br>
            <a:endParaRPr lang="zh-CN" altLang="en-US" b="0" dirty="0"/>
          </a:p>
          <a:p>
            <a:pPr>
              <a:lnSpc>
                <a:spcPct val="120000"/>
              </a:lnSpc>
            </a:pPr>
            <a:endParaRPr kumimoji="1" lang="zh-CN" altLang="en-US" dirty="0"/>
          </a:p>
        </p:txBody>
      </p:sp>
      <p:pic>
        <p:nvPicPr>
          <p:cNvPr id="4" name="图片 3"/>
          <p:cNvPicPr>
            <a:picLocks noChangeAspect="1"/>
          </p:cNvPicPr>
          <p:nvPr/>
        </p:nvPicPr>
        <p:blipFill>
          <a:blip r:embed="rId2"/>
          <a:stretch>
            <a:fillRect/>
          </a:stretch>
        </p:blipFill>
        <p:spPr>
          <a:xfrm>
            <a:off x="6021091" y="1702118"/>
            <a:ext cx="2719711" cy="1902226"/>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70</a:t>
            </a:fld>
            <a:endParaRPr lang="en-US" altLang="zh-CN"/>
          </a:p>
        </p:txBody>
      </p:sp>
      <p:pic>
        <p:nvPicPr>
          <p:cNvPr id="8" name="图片 7">
            <a:extLst>
              <a:ext uri="{FF2B5EF4-FFF2-40B4-BE49-F238E27FC236}">
                <a16:creationId xmlns:a16="http://schemas.microsoft.com/office/drawing/2014/main" id="{F525F718-5392-4928-A6FD-782316F5B43C}"/>
              </a:ext>
            </a:extLst>
          </p:cNvPr>
          <p:cNvPicPr>
            <a:picLocks noChangeAspect="1"/>
          </p:cNvPicPr>
          <p:nvPr/>
        </p:nvPicPr>
        <p:blipFill>
          <a:blip r:embed="rId2"/>
          <a:stretch>
            <a:fillRect/>
          </a:stretch>
        </p:blipFill>
        <p:spPr>
          <a:xfrm>
            <a:off x="1011553" y="2132856"/>
            <a:ext cx="8119153" cy="4464496"/>
          </a:xfrm>
          <a:prstGeom prst="rect">
            <a:avLst/>
          </a:prstGeom>
          <a:ln>
            <a:solidFill>
              <a:srgbClr val="FF0000"/>
            </a:solidFill>
          </a:ln>
        </p:spPr>
      </p:pic>
      <p:sp>
        <p:nvSpPr>
          <p:cNvPr id="13" name="任意多边形: 形状 12">
            <a:extLst>
              <a:ext uri="{FF2B5EF4-FFF2-40B4-BE49-F238E27FC236}">
                <a16:creationId xmlns:a16="http://schemas.microsoft.com/office/drawing/2014/main" id="{80D2155E-35AF-46C2-82F2-6F3AA7A4293F}"/>
              </a:ext>
            </a:extLst>
          </p:cNvPr>
          <p:cNvSpPr/>
          <p:nvPr/>
        </p:nvSpPr>
        <p:spPr bwMode="auto">
          <a:xfrm>
            <a:off x="1632857" y="2631233"/>
            <a:ext cx="3228392" cy="93306"/>
          </a:xfrm>
          <a:custGeom>
            <a:avLst/>
            <a:gdLst>
              <a:gd name="connsiteX0" fmla="*/ 0 w 3228392"/>
              <a:gd name="connsiteY0" fmla="*/ 18661 h 93306"/>
              <a:gd name="connsiteX1" fmla="*/ 382555 w 3228392"/>
              <a:gd name="connsiteY1" fmla="*/ 27991 h 93306"/>
              <a:gd name="connsiteX2" fmla="*/ 447870 w 3228392"/>
              <a:gd name="connsiteY2" fmla="*/ 18661 h 93306"/>
              <a:gd name="connsiteX3" fmla="*/ 569167 w 3228392"/>
              <a:gd name="connsiteY3" fmla="*/ 0 h 93306"/>
              <a:gd name="connsiteX4" fmla="*/ 867747 w 3228392"/>
              <a:gd name="connsiteY4" fmla="*/ 46653 h 93306"/>
              <a:gd name="connsiteX5" fmla="*/ 998376 w 3228392"/>
              <a:gd name="connsiteY5" fmla="*/ 74645 h 93306"/>
              <a:gd name="connsiteX6" fmla="*/ 1240972 w 3228392"/>
              <a:gd name="connsiteY6" fmla="*/ 55983 h 93306"/>
              <a:gd name="connsiteX7" fmla="*/ 1278294 w 3228392"/>
              <a:gd name="connsiteY7" fmla="*/ 46653 h 93306"/>
              <a:gd name="connsiteX8" fmla="*/ 1436914 w 3228392"/>
              <a:gd name="connsiteY8" fmla="*/ 37322 h 93306"/>
              <a:gd name="connsiteX9" fmla="*/ 1912776 w 3228392"/>
              <a:gd name="connsiteY9" fmla="*/ 46653 h 93306"/>
              <a:gd name="connsiteX10" fmla="*/ 2640563 w 3228392"/>
              <a:gd name="connsiteY10" fmla="*/ 93306 h 93306"/>
              <a:gd name="connsiteX11" fmla="*/ 2855167 w 3228392"/>
              <a:gd name="connsiteY11" fmla="*/ 74645 h 93306"/>
              <a:gd name="connsiteX12" fmla="*/ 2901821 w 3228392"/>
              <a:gd name="connsiteY12" fmla="*/ 55983 h 93306"/>
              <a:gd name="connsiteX13" fmla="*/ 2957804 w 3228392"/>
              <a:gd name="connsiteY13" fmla="*/ 37322 h 93306"/>
              <a:gd name="connsiteX14" fmla="*/ 3144416 w 3228392"/>
              <a:gd name="connsiteY14" fmla="*/ 55983 h 93306"/>
              <a:gd name="connsiteX15" fmla="*/ 3228392 w 3228392"/>
              <a:gd name="connsiteY15" fmla="*/ 65314 h 9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8392" h="93306">
                <a:moveTo>
                  <a:pt x="0" y="18661"/>
                </a:moveTo>
                <a:cubicBezTo>
                  <a:pt x="127518" y="21771"/>
                  <a:pt x="254999" y="27991"/>
                  <a:pt x="382555" y="27991"/>
                </a:cubicBezTo>
                <a:cubicBezTo>
                  <a:pt x="404548" y="27991"/>
                  <a:pt x="426133" y="22005"/>
                  <a:pt x="447870" y="18661"/>
                </a:cubicBezTo>
                <a:cubicBezTo>
                  <a:pt x="616188" y="-7234"/>
                  <a:pt x="379755" y="27057"/>
                  <a:pt x="569167" y="0"/>
                </a:cubicBezTo>
                <a:lnTo>
                  <a:pt x="867747" y="46653"/>
                </a:lnTo>
                <a:cubicBezTo>
                  <a:pt x="982346" y="63423"/>
                  <a:pt x="917262" y="42198"/>
                  <a:pt x="998376" y="74645"/>
                </a:cubicBezTo>
                <a:cubicBezTo>
                  <a:pt x="1079241" y="68424"/>
                  <a:pt x="1160270" y="64053"/>
                  <a:pt x="1240972" y="55983"/>
                </a:cubicBezTo>
                <a:cubicBezTo>
                  <a:pt x="1253732" y="54707"/>
                  <a:pt x="1265528" y="47869"/>
                  <a:pt x="1278294" y="46653"/>
                </a:cubicBezTo>
                <a:cubicBezTo>
                  <a:pt x="1331020" y="41631"/>
                  <a:pt x="1384041" y="40432"/>
                  <a:pt x="1436914" y="37322"/>
                </a:cubicBezTo>
                <a:lnTo>
                  <a:pt x="1912776" y="46653"/>
                </a:lnTo>
                <a:cubicBezTo>
                  <a:pt x="2560883" y="68078"/>
                  <a:pt x="2358120" y="22695"/>
                  <a:pt x="2640563" y="93306"/>
                </a:cubicBezTo>
                <a:cubicBezTo>
                  <a:pt x="2712098" y="87086"/>
                  <a:pt x="2784084" y="84800"/>
                  <a:pt x="2855167" y="74645"/>
                </a:cubicBezTo>
                <a:cubicBezTo>
                  <a:pt x="2871748" y="72276"/>
                  <a:pt x="2886080" y="61707"/>
                  <a:pt x="2901821" y="55983"/>
                </a:cubicBezTo>
                <a:cubicBezTo>
                  <a:pt x="2920307" y="49261"/>
                  <a:pt x="2939143" y="43542"/>
                  <a:pt x="2957804" y="37322"/>
                </a:cubicBezTo>
                <a:lnTo>
                  <a:pt x="3144416" y="55983"/>
                </a:lnTo>
                <a:lnTo>
                  <a:pt x="3228392" y="65314"/>
                </a:ln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4" name="任意多边形: 形状 13">
            <a:extLst>
              <a:ext uri="{FF2B5EF4-FFF2-40B4-BE49-F238E27FC236}">
                <a16:creationId xmlns:a16="http://schemas.microsoft.com/office/drawing/2014/main" id="{A3FB9D08-A157-48E9-AB74-35F7D456CFBB}"/>
              </a:ext>
            </a:extLst>
          </p:cNvPr>
          <p:cNvSpPr/>
          <p:nvPr/>
        </p:nvSpPr>
        <p:spPr bwMode="auto">
          <a:xfrm>
            <a:off x="2220686" y="3191069"/>
            <a:ext cx="382555" cy="27992"/>
          </a:xfrm>
          <a:custGeom>
            <a:avLst/>
            <a:gdLst>
              <a:gd name="connsiteX0" fmla="*/ 0 w 382555"/>
              <a:gd name="connsiteY0" fmla="*/ 0 h 27992"/>
              <a:gd name="connsiteX1" fmla="*/ 46653 w 382555"/>
              <a:gd name="connsiteY1" fmla="*/ 9331 h 27992"/>
              <a:gd name="connsiteX2" fmla="*/ 74645 w 382555"/>
              <a:gd name="connsiteY2" fmla="*/ 18662 h 27992"/>
              <a:gd name="connsiteX3" fmla="*/ 121298 w 382555"/>
              <a:gd name="connsiteY3" fmla="*/ 27992 h 27992"/>
              <a:gd name="connsiteX4" fmla="*/ 382555 w 382555"/>
              <a:gd name="connsiteY4" fmla="*/ 27992 h 2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55" h="27992">
                <a:moveTo>
                  <a:pt x="0" y="0"/>
                </a:moveTo>
                <a:cubicBezTo>
                  <a:pt x="15551" y="3110"/>
                  <a:pt x="31268" y="5484"/>
                  <a:pt x="46653" y="9331"/>
                </a:cubicBezTo>
                <a:cubicBezTo>
                  <a:pt x="56195" y="11717"/>
                  <a:pt x="65103" y="16277"/>
                  <a:pt x="74645" y="18662"/>
                </a:cubicBezTo>
                <a:cubicBezTo>
                  <a:pt x="90030" y="22508"/>
                  <a:pt x="105747" y="24882"/>
                  <a:pt x="121298" y="27992"/>
                </a:cubicBezTo>
                <a:cubicBezTo>
                  <a:pt x="231099" y="543"/>
                  <a:pt x="145808" y="18128"/>
                  <a:pt x="382555" y="27992"/>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 name="任意多边形: 形状 14">
            <a:extLst>
              <a:ext uri="{FF2B5EF4-FFF2-40B4-BE49-F238E27FC236}">
                <a16:creationId xmlns:a16="http://schemas.microsoft.com/office/drawing/2014/main" id="{14B32C6D-2B04-4B5B-B2AE-62791FC37205}"/>
              </a:ext>
            </a:extLst>
          </p:cNvPr>
          <p:cNvSpPr/>
          <p:nvPr/>
        </p:nvSpPr>
        <p:spPr bwMode="auto">
          <a:xfrm>
            <a:off x="1492898" y="3470113"/>
            <a:ext cx="914412" cy="57925"/>
          </a:xfrm>
          <a:custGeom>
            <a:avLst/>
            <a:gdLst>
              <a:gd name="connsiteX0" fmla="*/ 0 w 914412"/>
              <a:gd name="connsiteY0" fmla="*/ 875 h 57925"/>
              <a:gd name="connsiteX1" fmla="*/ 74645 w 914412"/>
              <a:gd name="connsiteY1" fmla="*/ 47528 h 57925"/>
              <a:gd name="connsiteX2" fmla="*/ 121298 w 914412"/>
              <a:gd name="connsiteY2" fmla="*/ 19536 h 57925"/>
              <a:gd name="connsiteX3" fmla="*/ 205273 w 914412"/>
              <a:gd name="connsiteY3" fmla="*/ 28867 h 57925"/>
              <a:gd name="connsiteX4" fmla="*/ 242596 w 914412"/>
              <a:gd name="connsiteY4" fmla="*/ 47528 h 57925"/>
              <a:gd name="connsiteX5" fmla="*/ 270588 w 914412"/>
              <a:gd name="connsiteY5" fmla="*/ 56858 h 57925"/>
              <a:gd name="connsiteX6" fmla="*/ 307910 w 914412"/>
              <a:gd name="connsiteY6" fmla="*/ 47528 h 57925"/>
              <a:gd name="connsiteX7" fmla="*/ 335902 w 914412"/>
              <a:gd name="connsiteY7" fmla="*/ 28867 h 57925"/>
              <a:gd name="connsiteX8" fmla="*/ 447869 w 914412"/>
              <a:gd name="connsiteY8" fmla="*/ 38197 h 57925"/>
              <a:gd name="connsiteX9" fmla="*/ 494522 w 914412"/>
              <a:gd name="connsiteY9" fmla="*/ 875 h 57925"/>
              <a:gd name="connsiteX10" fmla="*/ 606490 w 914412"/>
              <a:gd name="connsiteY10" fmla="*/ 38197 h 57925"/>
              <a:gd name="connsiteX11" fmla="*/ 634482 w 914412"/>
              <a:gd name="connsiteY11" fmla="*/ 47528 h 57925"/>
              <a:gd name="connsiteX12" fmla="*/ 709126 w 914412"/>
              <a:gd name="connsiteY12" fmla="*/ 875 h 57925"/>
              <a:gd name="connsiteX13" fmla="*/ 755780 w 914412"/>
              <a:gd name="connsiteY13" fmla="*/ 19536 h 57925"/>
              <a:gd name="connsiteX14" fmla="*/ 802433 w 914412"/>
              <a:gd name="connsiteY14" fmla="*/ 56858 h 57925"/>
              <a:gd name="connsiteX15" fmla="*/ 839755 w 914412"/>
              <a:gd name="connsiteY15" fmla="*/ 47528 h 57925"/>
              <a:gd name="connsiteX16" fmla="*/ 914400 w 914412"/>
              <a:gd name="connsiteY16" fmla="*/ 875 h 5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4412" h="57925">
                <a:moveTo>
                  <a:pt x="0" y="875"/>
                </a:moveTo>
                <a:cubicBezTo>
                  <a:pt x="1591" y="2148"/>
                  <a:pt x="53808" y="52737"/>
                  <a:pt x="74645" y="47528"/>
                </a:cubicBezTo>
                <a:cubicBezTo>
                  <a:pt x="92239" y="43130"/>
                  <a:pt x="105747" y="28867"/>
                  <a:pt x="121298" y="19536"/>
                </a:cubicBezTo>
                <a:cubicBezTo>
                  <a:pt x="149290" y="22646"/>
                  <a:pt x="177830" y="22534"/>
                  <a:pt x="205273" y="28867"/>
                </a:cubicBezTo>
                <a:cubicBezTo>
                  <a:pt x="218826" y="31995"/>
                  <a:pt x="229811" y="42049"/>
                  <a:pt x="242596" y="47528"/>
                </a:cubicBezTo>
                <a:cubicBezTo>
                  <a:pt x="251636" y="51402"/>
                  <a:pt x="261257" y="53748"/>
                  <a:pt x="270588" y="56858"/>
                </a:cubicBezTo>
                <a:cubicBezTo>
                  <a:pt x="283029" y="53748"/>
                  <a:pt x="296123" y="52579"/>
                  <a:pt x="307910" y="47528"/>
                </a:cubicBezTo>
                <a:cubicBezTo>
                  <a:pt x="318217" y="43111"/>
                  <a:pt x="324713" y="29613"/>
                  <a:pt x="335902" y="28867"/>
                </a:cubicBezTo>
                <a:cubicBezTo>
                  <a:pt x="373271" y="26376"/>
                  <a:pt x="410547" y="35087"/>
                  <a:pt x="447869" y="38197"/>
                </a:cubicBezTo>
                <a:cubicBezTo>
                  <a:pt x="463420" y="25756"/>
                  <a:pt x="474839" y="3903"/>
                  <a:pt x="494522" y="875"/>
                </a:cubicBezTo>
                <a:cubicBezTo>
                  <a:pt x="535172" y="-5379"/>
                  <a:pt x="571982" y="23408"/>
                  <a:pt x="606490" y="38197"/>
                </a:cubicBezTo>
                <a:cubicBezTo>
                  <a:pt x="615530" y="42071"/>
                  <a:pt x="625151" y="44418"/>
                  <a:pt x="634482" y="47528"/>
                </a:cubicBezTo>
                <a:cubicBezTo>
                  <a:pt x="644746" y="39830"/>
                  <a:pt x="692048" y="875"/>
                  <a:pt x="709126" y="875"/>
                </a:cubicBezTo>
                <a:cubicBezTo>
                  <a:pt x="725875" y="875"/>
                  <a:pt x="740229" y="13316"/>
                  <a:pt x="755780" y="19536"/>
                </a:cubicBezTo>
                <a:cubicBezTo>
                  <a:pt x="771331" y="31977"/>
                  <a:pt x="783540" y="50560"/>
                  <a:pt x="802433" y="56858"/>
                </a:cubicBezTo>
                <a:cubicBezTo>
                  <a:pt x="814598" y="60913"/>
                  <a:pt x="827918" y="52460"/>
                  <a:pt x="839755" y="47528"/>
                </a:cubicBezTo>
                <a:cubicBezTo>
                  <a:pt x="917182" y="15267"/>
                  <a:pt x="914400" y="37302"/>
                  <a:pt x="914400" y="875"/>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 name="任意多边形: 形状 15">
            <a:extLst>
              <a:ext uri="{FF2B5EF4-FFF2-40B4-BE49-F238E27FC236}">
                <a16:creationId xmlns:a16="http://schemas.microsoft.com/office/drawing/2014/main" id="{7763428A-A1CB-4BE0-8B04-5E1D77D0E089}"/>
              </a:ext>
            </a:extLst>
          </p:cNvPr>
          <p:cNvSpPr/>
          <p:nvPr/>
        </p:nvSpPr>
        <p:spPr bwMode="auto">
          <a:xfrm>
            <a:off x="2519265" y="3470988"/>
            <a:ext cx="270588" cy="38320"/>
          </a:xfrm>
          <a:custGeom>
            <a:avLst/>
            <a:gdLst>
              <a:gd name="connsiteX0" fmla="*/ 0 w 270588"/>
              <a:gd name="connsiteY0" fmla="*/ 0 h 38320"/>
              <a:gd name="connsiteX1" fmla="*/ 46653 w 270588"/>
              <a:gd name="connsiteY1" fmla="*/ 37322 h 38320"/>
              <a:gd name="connsiteX2" fmla="*/ 158621 w 270588"/>
              <a:gd name="connsiteY2" fmla="*/ 18661 h 38320"/>
              <a:gd name="connsiteX3" fmla="*/ 195943 w 270588"/>
              <a:gd name="connsiteY3" fmla="*/ 37322 h 38320"/>
              <a:gd name="connsiteX4" fmla="*/ 270588 w 270588"/>
              <a:gd name="connsiteY4" fmla="*/ 18661 h 3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88" h="38320">
                <a:moveTo>
                  <a:pt x="0" y="0"/>
                </a:moveTo>
                <a:cubicBezTo>
                  <a:pt x="15551" y="12441"/>
                  <a:pt x="27248" y="32844"/>
                  <a:pt x="46653" y="37322"/>
                </a:cubicBezTo>
                <a:cubicBezTo>
                  <a:pt x="69372" y="42565"/>
                  <a:pt x="130035" y="25808"/>
                  <a:pt x="158621" y="18661"/>
                </a:cubicBezTo>
                <a:cubicBezTo>
                  <a:pt x="171062" y="24881"/>
                  <a:pt x="182103" y="35938"/>
                  <a:pt x="195943" y="37322"/>
                </a:cubicBezTo>
                <a:cubicBezTo>
                  <a:pt x="230859" y="40814"/>
                  <a:pt x="245272" y="31319"/>
                  <a:pt x="270588" y="18661"/>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7" name="任意多边形: 形状 16">
            <a:extLst>
              <a:ext uri="{FF2B5EF4-FFF2-40B4-BE49-F238E27FC236}">
                <a16:creationId xmlns:a16="http://schemas.microsoft.com/office/drawing/2014/main" id="{D2E341B5-984A-4815-9B87-72B609A7374F}"/>
              </a:ext>
            </a:extLst>
          </p:cNvPr>
          <p:cNvSpPr/>
          <p:nvPr/>
        </p:nvSpPr>
        <p:spPr bwMode="auto">
          <a:xfrm>
            <a:off x="4170784" y="3498980"/>
            <a:ext cx="354563" cy="46755"/>
          </a:xfrm>
          <a:custGeom>
            <a:avLst/>
            <a:gdLst>
              <a:gd name="connsiteX0" fmla="*/ 0 w 354563"/>
              <a:gd name="connsiteY0" fmla="*/ 0 h 46755"/>
              <a:gd name="connsiteX1" fmla="*/ 46653 w 354563"/>
              <a:gd name="connsiteY1" fmla="*/ 18661 h 46755"/>
              <a:gd name="connsiteX2" fmla="*/ 93306 w 354563"/>
              <a:gd name="connsiteY2" fmla="*/ 46653 h 46755"/>
              <a:gd name="connsiteX3" fmla="*/ 130628 w 354563"/>
              <a:gd name="connsiteY3" fmla="*/ 27991 h 46755"/>
              <a:gd name="connsiteX4" fmla="*/ 186612 w 354563"/>
              <a:gd name="connsiteY4" fmla="*/ 18661 h 46755"/>
              <a:gd name="connsiteX5" fmla="*/ 261257 w 354563"/>
              <a:gd name="connsiteY5" fmla="*/ 0 h 46755"/>
              <a:gd name="connsiteX6" fmla="*/ 298579 w 354563"/>
              <a:gd name="connsiteY6" fmla="*/ 9330 h 46755"/>
              <a:gd name="connsiteX7" fmla="*/ 326571 w 354563"/>
              <a:gd name="connsiteY7" fmla="*/ 18661 h 46755"/>
              <a:gd name="connsiteX8" fmla="*/ 354563 w 354563"/>
              <a:gd name="connsiteY8" fmla="*/ 18661 h 4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563" h="46755">
                <a:moveTo>
                  <a:pt x="0" y="0"/>
                </a:moveTo>
                <a:cubicBezTo>
                  <a:pt x="15551" y="6220"/>
                  <a:pt x="31672" y="11171"/>
                  <a:pt x="46653" y="18661"/>
                </a:cubicBezTo>
                <a:cubicBezTo>
                  <a:pt x="62874" y="26771"/>
                  <a:pt x="75281" y="44650"/>
                  <a:pt x="93306" y="46653"/>
                </a:cubicBezTo>
                <a:cubicBezTo>
                  <a:pt x="107130" y="48189"/>
                  <a:pt x="117305" y="31988"/>
                  <a:pt x="130628" y="27991"/>
                </a:cubicBezTo>
                <a:cubicBezTo>
                  <a:pt x="148749" y="22555"/>
                  <a:pt x="168113" y="22625"/>
                  <a:pt x="186612" y="18661"/>
                </a:cubicBezTo>
                <a:cubicBezTo>
                  <a:pt x="211690" y="13287"/>
                  <a:pt x="261257" y="0"/>
                  <a:pt x="261257" y="0"/>
                </a:cubicBezTo>
                <a:cubicBezTo>
                  <a:pt x="273698" y="3110"/>
                  <a:pt x="286249" y="5807"/>
                  <a:pt x="298579" y="9330"/>
                </a:cubicBezTo>
                <a:cubicBezTo>
                  <a:pt x="308036" y="12032"/>
                  <a:pt x="316869" y="17044"/>
                  <a:pt x="326571" y="18661"/>
                </a:cubicBezTo>
                <a:cubicBezTo>
                  <a:pt x="335775" y="20195"/>
                  <a:pt x="345232" y="18661"/>
                  <a:pt x="354563" y="18661"/>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8" name="任意多边形: 形状 17">
            <a:extLst>
              <a:ext uri="{FF2B5EF4-FFF2-40B4-BE49-F238E27FC236}">
                <a16:creationId xmlns:a16="http://schemas.microsoft.com/office/drawing/2014/main" id="{01E68185-E72C-423D-8994-E4F70A7CEEC2}"/>
              </a:ext>
            </a:extLst>
          </p:cNvPr>
          <p:cNvSpPr/>
          <p:nvPr/>
        </p:nvSpPr>
        <p:spPr bwMode="auto">
          <a:xfrm>
            <a:off x="3079102" y="3739504"/>
            <a:ext cx="410547" cy="48939"/>
          </a:xfrm>
          <a:custGeom>
            <a:avLst/>
            <a:gdLst>
              <a:gd name="connsiteX0" fmla="*/ 0 w 410547"/>
              <a:gd name="connsiteY0" fmla="*/ 11402 h 48939"/>
              <a:gd name="connsiteX1" fmla="*/ 83976 w 410547"/>
              <a:gd name="connsiteY1" fmla="*/ 48725 h 48939"/>
              <a:gd name="connsiteX2" fmla="*/ 130629 w 410547"/>
              <a:gd name="connsiteY2" fmla="*/ 30063 h 48939"/>
              <a:gd name="connsiteX3" fmla="*/ 158620 w 410547"/>
              <a:gd name="connsiteY3" fmla="*/ 2072 h 48939"/>
              <a:gd name="connsiteX4" fmla="*/ 251927 w 410547"/>
              <a:gd name="connsiteY4" fmla="*/ 39394 h 48939"/>
              <a:gd name="connsiteX5" fmla="*/ 410547 w 410547"/>
              <a:gd name="connsiteY5" fmla="*/ 39394 h 4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547" h="48939">
                <a:moveTo>
                  <a:pt x="0" y="11402"/>
                </a:moveTo>
                <a:cubicBezTo>
                  <a:pt x="18210" y="22328"/>
                  <a:pt x="56947" y="51728"/>
                  <a:pt x="83976" y="48725"/>
                </a:cubicBezTo>
                <a:cubicBezTo>
                  <a:pt x="100623" y="46875"/>
                  <a:pt x="115078" y="36284"/>
                  <a:pt x="130629" y="30063"/>
                </a:cubicBezTo>
                <a:cubicBezTo>
                  <a:pt x="139959" y="20733"/>
                  <a:pt x="145739" y="4934"/>
                  <a:pt x="158620" y="2072"/>
                </a:cubicBezTo>
                <a:cubicBezTo>
                  <a:pt x="201415" y="-7438"/>
                  <a:pt x="222920" y="17639"/>
                  <a:pt x="251927" y="39394"/>
                </a:cubicBezTo>
                <a:cubicBezTo>
                  <a:pt x="386011" y="29079"/>
                  <a:pt x="333884" y="20227"/>
                  <a:pt x="410547" y="39394"/>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9" name="任意多边形: 形状 18">
            <a:extLst>
              <a:ext uri="{FF2B5EF4-FFF2-40B4-BE49-F238E27FC236}">
                <a16:creationId xmlns:a16="http://schemas.microsoft.com/office/drawing/2014/main" id="{F18B7E64-C420-4E5E-829E-BA1C144B0CF5}"/>
              </a:ext>
            </a:extLst>
          </p:cNvPr>
          <p:cNvSpPr/>
          <p:nvPr/>
        </p:nvSpPr>
        <p:spPr bwMode="auto">
          <a:xfrm>
            <a:off x="3788229" y="3769567"/>
            <a:ext cx="251926" cy="19353"/>
          </a:xfrm>
          <a:custGeom>
            <a:avLst/>
            <a:gdLst>
              <a:gd name="connsiteX0" fmla="*/ 0 w 251926"/>
              <a:gd name="connsiteY0" fmla="*/ 0 h 19353"/>
              <a:gd name="connsiteX1" fmla="*/ 223934 w 251926"/>
              <a:gd name="connsiteY1" fmla="*/ 9331 h 19353"/>
              <a:gd name="connsiteX2" fmla="*/ 251926 w 251926"/>
              <a:gd name="connsiteY2" fmla="*/ 0 h 19353"/>
            </a:gdLst>
            <a:ahLst/>
            <a:cxnLst>
              <a:cxn ang="0">
                <a:pos x="connsiteX0" y="connsiteY0"/>
              </a:cxn>
              <a:cxn ang="0">
                <a:pos x="connsiteX1" y="connsiteY1"/>
              </a:cxn>
              <a:cxn ang="0">
                <a:pos x="connsiteX2" y="connsiteY2"/>
              </a:cxn>
            </a:cxnLst>
            <a:rect l="l" t="t" r="r" b="b"/>
            <a:pathLst>
              <a:path w="251926" h="19353">
                <a:moveTo>
                  <a:pt x="0" y="0"/>
                </a:moveTo>
                <a:cubicBezTo>
                  <a:pt x="131402" y="14601"/>
                  <a:pt x="130980" y="29988"/>
                  <a:pt x="223934" y="9331"/>
                </a:cubicBezTo>
                <a:cubicBezTo>
                  <a:pt x="233535" y="7197"/>
                  <a:pt x="242595" y="3110"/>
                  <a:pt x="251926" y="0"/>
                </a:cubicBezTo>
              </a:path>
            </a:pathLst>
          </a:custGeom>
          <a:ln>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0" name="任意多边形: 形状 19">
            <a:extLst>
              <a:ext uri="{FF2B5EF4-FFF2-40B4-BE49-F238E27FC236}">
                <a16:creationId xmlns:a16="http://schemas.microsoft.com/office/drawing/2014/main" id="{B591F0A5-A0E9-4C3A-8793-F847DE0D9BC5}"/>
              </a:ext>
            </a:extLst>
          </p:cNvPr>
          <p:cNvSpPr/>
          <p:nvPr/>
        </p:nvSpPr>
        <p:spPr bwMode="auto">
          <a:xfrm>
            <a:off x="1679510" y="4021494"/>
            <a:ext cx="494523" cy="65551"/>
          </a:xfrm>
          <a:custGeom>
            <a:avLst/>
            <a:gdLst>
              <a:gd name="connsiteX0" fmla="*/ 0 w 494523"/>
              <a:gd name="connsiteY0" fmla="*/ 18661 h 65551"/>
              <a:gd name="connsiteX1" fmla="*/ 46653 w 494523"/>
              <a:gd name="connsiteY1" fmla="*/ 46653 h 65551"/>
              <a:gd name="connsiteX2" fmla="*/ 121298 w 494523"/>
              <a:gd name="connsiteY2" fmla="*/ 9330 h 65551"/>
              <a:gd name="connsiteX3" fmla="*/ 205274 w 494523"/>
              <a:gd name="connsiteY3" fmla="*/ 18661 h 65551"/>
              <a:gd name="connsiteX4" fmla="*/ 335902 w 494523"/>
              <a:gd name="connsiteY4" fmla="*/ 37322 h 65551"/>
              <a:gd name="connsiteX5" fmla="*/ 354563 w 494523"/>
              <a:gd name="connsiteY5" fmla="*/ 65314 h 65551"/>
              <a:gd name="connsiteX6" fmla="*/ 410547 w 494523"/>
              <a:gd name="connsiteY6" fmla="*/ 18661 h 65551"/>
              <a:gd name="connsiteX7" fmla="*/ 447870 w 494523"/>
              <a:gd name="connsiteY7" fmla="*/ 0 h 65551"/>
              <a:gd name="connsiteX8" fmla="*/ 494523 w 494523"/>
              <a:gd name="connsiteY8" fmla="*/ 18661 h 6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523" h="65551">
                <a:moveTo>
                  <a:pt x="0" y="18661"/>
                </a:moveTo>
                <a:cubicBezTo>
                  <a:pt x="15551" y="27992"/>
                  <a:pt x="28870" y="43096"/>
                  <a:pt x="46653" y="46653"/>
                </a:cubicBezTo>
                <a:cubicBezTo>
                  <a:pt x="86381" y="54598"/>
                  <a:pt x="98620" y="32008"/>
                  <a:pt x="121298" y="9330"/>
                </a:cubicBezTo>
                <a:lnTo>
                  <a:pt x="205274" y="18661"/>
                </a:lnTo>
                <a:cubicBezTo>
                  <a:pt x="322086" y="30343"/>
                  <a:pt x="274065" y="16711"/>
                  <a:pt x="335902" y="37322"/>
                </a:cubicBezTo>
                <a:cubicBezTo>
                  <a:pt x="342122" y="46653"/>
                  <a:pt x="343684" y="68034"/>
                  <a:pt x="354563" y="65314"/>
                </a:cubicBezTo>
                <a:cubicBezTo>
                  <a:pt x="378129" y="59423"/>
                  <a:pt x="390647" y="32591"/>
                  <a:pt x="410547" y="18661"/>
                </a:cubicBezTo>
                <a:cubicBezTo>
                  <a:pt x="421942" y="10685"/>
                  <a:pt x="435429" y="6220"/>
                  <a:pt x="447870" y="0"/>
                </a:cubicBezTo>
                <a:cubicBezTo>
                  <a:pt x="487974" y="20052"/>
                  <a:pt x="471283" y="18661"/>
                  <a:pt x="494523" y="18661"/>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1" name="任意多边形: 形状 20">
            <a:extLst>
              <a:ext uri="{FF2B5EF4-FFF2-40B4-BE49-F238E27FC236}">
                <a16:creationId xmlns:a16="http://schemas.microsoft.com/office/drawing/2014/main" id="{38EE125A-B4DE-4343-A583-5422A764D824}"/>
              </a:ext>
            </a:extLst>
          </p:cNvPr>
          <p:cNvSpPr/>
          <p:nvPr/>
        </p:nvSpPr>
        <p:spPr bwMode="auto">
          <a:xfrm>
            <a:off x="2360645" y="4030824"/>
            <a:ext cx="289249" cy="37348"/>
          </a:xfrm>
          <a:custGeom>
            <a:avLst/>
            <a:gdLst>
              <a:gd name="connsiteX0" fmla="*/ 0 w 289249"/>
              <a:gd name="connsiteY0" fmla="*/ 0 h 37348"/>
              <a:gd name="connsiteX1" fmla="*/ 83975 w 289249"/>
              <a:gd name="connsiteY1" fmla="*/ 27992 h 37348"/>
              <a:gd name="connsiteX2" fmla="*/ 149290 w 289249"/>
              <a:gd name="connsiteY2" fmla="*/ 18662 h 37348"/>
              <a:gd name="connsiteX3" fmla="*/ 251926 w 289249"/>
              <a:gd name="connsiteY3" fmla="*/ 27992 h 37348"/>
              <a:gd name="connsiteX4" fmla="*/ 289249 w 289249"/>
              <a:gd name="connsiteY4" fmla="*/ 37323 h 37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49" h="37348">
                <a:moveTo>
                  <a:pt x="0" y="0"/>
                </a:moveTo>
                <a:cubicBezTo>
                  <a:pt x="14832" y="5933"/>
                  <a:pt x="63883" y="27992"/>
                  <a:pt x="83975" y="27992"/>
                </a:cubicBezTo>
                <a:cubicBezTo>
                  <a:pt x="105968" y="27992"/>
                  <a:pt x="127518" y="21772"/>
                  <a:pt x="149290" y="18662"/>
                </a:cubicBezTo>
                <a:cubicBezTo>
                  <a:pt x="183502" y="21772"/>
                  <a:pt x="217918" y="23134"/>
                  <a:pt x="251926" y="27992"/>
                </a:cubicBezTo>
                <a:cubicBezTo>
                  <a:pt x="324129" y="38307"/>
                  <a:pt x="257035" y="37323"/>
                  <a:pt x="289249" y="37323"/>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2" name="任意多边形: 形状 21">
            <a:extLst>
              <a:ext uri="{FF2B5EF4-FFF2-40B4-BE49-F238E27FC236}">
                <a16:creationId xmlns:a16="http://schemas.microsoft.com/office/drawing/2014/main" id="{1CC82FEC-E38C-4024-92DA-7023C8E184A2}"/>
              </a:ext>
            </a:extLst>
          </p:cNvPr>
          <p:cNvSpPr/>
          <p:nvPr/>
        </p:nvSpPr>
        <p:spPr bwMode="auto">
          <a:xfrm>
            <a:off x="4077478" y="4021350"/>
            <a:ext cx="289249" cy="30077"/>
          </a:xfrm>
          <a:custGeom>
            <a:avLst/>
            <a:gdLst>
              <a:gd name="connsiteX0" fmla="*/ 0 w 289249"/>
              <a:gd name="connsiteY0" fmla="*/ 9474 h 30077"/>
              <a:gd name="connsiteX1" fmla="*/ 121298 w 289249"/>
              <a:gd name="connsiteY1" fmla="*/ 28136 h 30077"/>
              <a:gd name="connsiteX2" fmla="*/ 177281 w 289249"/>
              <a:gd name="connsiteY2" fmla="*/ 18805 h 30077"/>
              <a:gd name="connsiteX3" fmla="*/ 214604 w 289249"/>
              <a:gd name="connsiteY3" fmla="*/ 144 h 30077"/>
              <a:gd name="connsiteX4" fmla="*/ 251926 w 289249"/>
              <a:gd name="connsiteY4" fmla="*/ 28136 h 30077"/>
              <a:gd name="connsiteX5" fmla="*/ 289249 w 289249"/>
              <a:gd name="connsiteY5" fmla="*/ 28136 h 3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249" h="30077">
                <a:moveTo>
                  <a:pt x="0" y="9474"/>
                </a:moveTo>
                <a:cubicBezTo>
                  <a:pt x="35515" y="16577"/>
                  <a:pt x="87405" y="28136"/>
                  <a:pt x="121298" y="28136"/>
                </a:cubicBezTo>
                <a:cubicBezTo>
                  <a:pt x="140216" y="28136"/>
                  <a:pt x="158620" y="21915"/>
                  <a:pt x="177281" y="18805"/>
                </a:cubicBezTo>
                <a:cubicBezTo>
                  <a:pt x="189722" y="12585"/>
                  <a:pt x="200802" y="-1581"/>
                  <a:pt x="214604" y="144"/>
                </a:cubicBezTo>
                <a:cubicBezTo>
                  <a:pt x="230035" y="2073"/>
                  <a:pt x="237365" y="22676"/>
                  <a:pt x="251926" y="28136"/>
                </a:cubicBezTo>
                <a:cubicBezTo>
                  <a:pt x="263575" y="32504"/>
                  <a:pt x="276808" y="28136"/>
                  <a:pt x="289249" y="28136"/>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3" name="任意多边形: 形状 22">
            <a:extLst>
              <a:ext uri="{FF2B5EF4-FFF2-40B4-BE49-F238E27FC236}">
                <a16:creationId xmlns:a16="http://schemas.microsoft.com/office/drawing/2014/main" id="{0EA3909F-11CF-403C-9955-34C0771BB167}"/>
              </a:ext>
            </a:extLst>
          </p:cNvPr>
          <p:cNvSpPr/>
          <p:nvPr/>
        </p:nvSpPr>
        <p:spPr bwMode="auto">
          <a:xfrm>
            <a:off x="1679510" y="4292082"/>
            <a:ext cx="531845" cy="30643"/>
          </a:xfrm>
          <a:custGeom>
            <a:avLst/>
            <a:gdLst>
              <a:gd name="connsiteX0" fmla="*/ 0 w 531845"/>
              <a:gd name="connsiteY0" fmla="*/ 18661 h 30643"/>
              <a:gd name="connsiteX1" fmla="*/ 373225 w 531845"/>
              <a:gd name="connsiteY1" fmla="*/ 18661 h 30643"/>
              <a:gd name="connsiteX2" fmla="*/ 419878 w 531845"/>
              <a:gd name="connsiteY2" fmla="*/ 0 h 30643"/>
              <a:gd name="connsiteX3" fmla="*/ 485192 w 531845"/>
              <a:gd name="connsiteY3" fmla="*/ 9330 h 30643"/>
              <a:gd name="connsiteX4" fmla="*/ 531845 w 531845"/>
              <a:gd name="connsiteY4" fmla="*/ 18661 h 3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5" h="30643">
                <a:moveTo>
                  <a:pt x="0" y="18661"/>
                </a:moveTo>
                <a:cubicBezTo>
                  <a:pt x="158142" y="31839"/>
                  <a:pt x="169159" y="37212"/>
                  <a:pt x="373225" y="18661"/>
                </a:cubicBezTo>
                <a:cubicBezTo>
                  <a:pt x="389905" y="17145"/>
                  <a:pt x="404327" y="6220"/>
                  <a:pt x="419878" y="0"/>
                </a:cubicBezTo>
                <a:cubicBezTo>
                  <a:pt x="441649" y="3110"/>
                  <a:pt x="463499" y="5715"/>
                  <a:pt x="485192" y="9330"/>
                </a:cubicBezTo>
                <a:cubicBezTo>
                  <a:pt x="500835" y="11937"/>
                  <a:pt x="531845" y="18661"/>
                  <a:pt x="531845" y="18661"/>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4" name="任意多边形: 形状 23">
            <a:extLst>
              <a:ext uri="{FF2B5EF4-FFF2-40B4-BE49-F238E27FC236}">
                <a16:creationId xmlns:a16="http://schemas.microsoft.com/office/drawing/2014/main" id="{0608ADD5-8551-4F25-9E6C-75B272193007}"/>
              </a:ext>
            </a:extLst>
          </p:cNvPr>
          <p:cNvSpPr/>
          <p:nvPr/>
        </p:nvSpPr>
        <p:spPr bwMode="auto">
          <a:xfrm>
            <a:off x="3405673" y="4264090"/>
            <a:ext cx="1073021" cy="46900"/>
          </a:xfrm>
          <a:custGeom>
            <a:avLst/>
            <a:gdLst>
              <a:gd name="connsiteX0" fmla="*/ 0 w 1073021"/>
              <a:gd name="connsiteY0" fmla="*/ 37322 h 46900"/>
              <a:gd name="connsiteX1" fmla="*/ 121298 w 1073021"/>
              <a:gd name="connsiteY1" fmla="*/ 27992 h 46900"/>
              <a:gd name="connsiteX2" fmla="*/ 690466 w 1073021"/>
              <a:gd name="connsiteY2" fmla="*/ 0 h 46900"/>
              <a:gd name="connsiteX3" fmla="*/ 802433 w 1073021"/>
              <a:gd name="connsiteY3" fmla="*/ 9330 h 46900"/>
              <a:gd name="connsiteX4" fmla="*/ 877078 w 1073021"/>
              <a:gd name="connsiteY4" fmla="*/ 27992 h 46900"/>
              <a:gd name="connsiteX5" fmla="*/ 951723 w 1073021"/>
              <a:gd name="connsiteY5" fmla="*/ 37322 h 46900"/>
              <a:gd name="connsiteX6" fmla="*/ 1073021 w 1073021"/>
              <a:gd name="connsiteY6" fmla="*/ 46653 h 4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021" h="46900">
                <a:moveTo>
                  <a:pt x="0" y="37322"/>
                </a:moveTo>
                <a:cubicBezTo>
                  <a:pt x="40433" y="34212"/>
                  <a:pt x="80788" y="29833"/>
                  <a:pt x="121298" y="27992"/>
                </a:cubicBezTo>
                <a:cubicBezTo>
                  <a:pt x="691293" y="2083"/>
                  <a:pt x="444473" y="30747"/>
                  <a:pt x="690466" y="0"/>
                </a:cubicBezTo>
                <a:cubicBezTo>
                  <a:pt x="727788" y="3110"/>
                  <a:pt x="765396" y="3774"/>
                  <a:pt x="802433" y="9330"/>
                </a:cubicBezTo>
                <a:cubicBezTo>
                  <a:pt x="827797" y="13135"/>
                  <a:pt x="851870" y="23265"/>
                  <a:pt x="877078" y="27992"/>
                </a:cubicBezTo>
                <a:cubicBezTo>
                  <a:pt x="901724" y="32613"/>
                  <a:pt x="926868" y="34008"/>
                  <a:pt x="951723" y="37322"/>
                </a:cubicBezTo>
                <a:cubicBezTo>
                  <a:pt x="1041501" y="49292"/>
                  <a:pt x="989962" y="46653"/>
                  <a:pt x="1073021" y="46653"/>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5" name="任意多边形: 形状 24">
            <a:extLst>
              <a:ext uri="{FF2B5EF4-FFF2-40B4-BE49-F238E27FC236}">
                <a16:creationId xmlns:a16="http://schemas.microsoft.com/office/drawing/2014/main" id="{6BFB08C9-F496-4ED5-B6CD-C89850829765}"/>
              </a:ext>
            </a:extLst>
          </p:cNvPr>
          <p:cNvSpPr/>
          <p:nvPr/>
        </p:nvSpPr>
        <p:spPr bwMode="auto">
          <a:xfrm>
            <a:off x="2080727" y="4552682"/>
            <a:ext cx="989044" cy="65971"/>
          </a:xfrm>
          <a:custGeom>
            <a:avLst/>
            <a:gdLst>
              <a:gd name="connsiteX0" fmla="*/ 0 w 989044"/>
              <a:gd name="connsiteY0" fmla="*/ 19318 h 65971"/>
              <a:gd name="connsiteX1" fmla="*/ 93306 w 989044"/>
              <a:gd name="connsiteY1" fmla="*/ 28649 h 65971"/>
              <a:gd name="connsiteX2" fmla="*/ 307910 w 989044"/>
              <a:gd name="connsiteY2" fmla="*/ 56640 h 65971"/>
              <a:gd name="connsiteX3" fmla="*/ 391885 w 989044"/>
              <a:gd name="connsiteY3" fmla="*/ 65971 h 65971"/>
              <a:gd name="connsiteX4" fmla="*/ 466530 w 989044"/>
              <a:gd name="connsiteY4" fmla="*/ 56640 h 65971"/>
              <a:gd name="connsiteX5" fmla="*/ 522514 w 989044"/>
              <a:gd name="connsiteY5" fmla="*/ 657 h 65971"/>
              <a:gd name="connsiteX6" fmla="*/ 597159 w 989044"/>
              <a:gd name="connsiteY6" fmla="*/ 19318 h 65971"/>
              <a:gd name="connsiteX7" fmla="*/ 765110 w 989044"/>
              <a:gd name="connsiteY7" fmla="*/ 9987 h 65971"/>
              <a:gd name="connsiteX8" fmla="*/ 933061 w 989044"/>
              <a:gd name="connsiteY8" fmla="*/ 19318 h 65971"/>
              <a:gd name="connsiteX9" fmla="*/ 989044 w 989044"/>
              <a:gd name="connsiteY9" fmla="*/ 19318 h 6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9044" h="65971">
                <a:moveTo>
                  <a:pt x="0" y="19318"/>
                </a:moveTo>
                <a:cubicBezTo>
                  <a:pt x="116406" y="65880"/>
                  <a:pt x="-21875" y="20422"/>
                  <a:pt x="93306" y="28649"/>
                </a:cubicBezTo>
                <a:cubicBezTo>
                  <a:pt x="165263" y="33789"/>
                  <a:pt x="236326" y="47692"/>
                  <a:pt x="307910" y="56640"/>
                </a:cubicBezTo>
                <a:cubicBezTo>
                  <a:pt x="335856" y="60133"/>
                  <a:pt x="363893" y="62861"/>
                  <a:pt x="391885" y="65971"/>
                </a:cubicBezTo>
                <a:cubicBezTo>
                  <a:pt x="416767" y="62861"/>
                  <a:pt x="444102" y="67854"/>
                  <a:pt x="466530" y="56640"/>
                </a:cubicBezTo>
                <a:cubicBezTo>
                  <a:pt x="490135" y="44838"/>
                  <a:pt x="498489" y="11578"/>
                  <a:pt x="522514" y="657"/>
                </a:cubicBezTo>
                <a:cubicBezTo>
                  <a:pt x="532043" y="-3674"/>
                  <a:pt x="583127" y="14640"/>
                  <a:pt x="597159" y="19318"/>
                </a:cubicBezTo>
                <a:cubicBezTo>
                  <a:pt x="653143" y="16208"/>
                  <a:pt x="709040" y="9987"/>
                  <a:pt x="765110" y="9987"/>
                </a:cubicBezTo>
                <a:cubicBezTo>
                  <a:pt x="821180" y="9987"/>
                  <a:pt x="877040" y="16984"/>
                  <a:pt x="933061" y="19318"/>
                </a:cubicBezTo>
                <a:cubicBezTo>
                  <a:pt x="951706" y="20095"/>
                  <a:pt x="970383" y="19318"/>
                  <a:pt x="989044" y="19318"/>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6" name="任意多边形: 形状 25">
            <a:extLst>
              <a:ext uri="{FF2B5EF4-FFF2-40B4-BE49-F238E27FC236}">
                <a16:creationId xmlns:a16="http://schemas.microsoft.com/office/drawing/2014/main" id="{37CE7B09-D642-4041-BAC8-5167CD4C2E47}"/>
              </a:ext>
            </a:extLst>
          </p:cNvPr>
          <p:cNvSpPr/>
          <p:nvPr/>
        </p:nvSpPr>
        <p:spPr bwMode="auto">
          <a:xfrm>
            <a:off x="4049486" y="4553339"/>
            <a:ext cx="466530" cy="46857"/>
          </a:xfrm>
          <a:custGeom>
            <a:avLst/>
            <a:gdLst>
              <a:gd name="connsiteX0" fmla="*/ 0 w 466530"/>
              <a:gd name="connsiteY0" fmla="*/ 37322 h 46857"/>
              <a:gd name="connsiteX1" fmla="*/ 83975 w 466530"/>
              <a:gd name="connsiteY1" fmla="*/ 46653 h 46857"/>
              <a:gd name="connsiteX2" fmla="*/ 401216 w 466530"/>
              <a:gd name="connsiteY2" fmla="*/ 0 h 46857"/>
              <a:gd name="connsiteX3" fmla="*/ 466530 w 466530"/>
              <a:gd name="connsiteY3" fmla="*/ 9330 h 46857"/>
            </a:gdLst>
            <a:ahLst/>
            <a:cxnLst>
              <a:cxn ang="0">
                <a:pos x="connsiteX0" y="connsiteY0"/>
              </a:cxn>
              <a:cxn ang="0">
                <a:pos x="connsiteX1" y="connsiteY1"/>
              </a:cxn>
              <a:cxn ang="0">
                <a:pos x="connsiteX2" y="connsiteY2"/>
              </a:cxn>
              <a:cxn ang="0">
                <a:pos x="connsiteX3" y="connsiteY3"/>
              </a:cxn>
            </a:cxnLst>
            <a:rect l="l" t="t" r="r" b="b"/>
            <a:pathLst>
              <a:path w="466530" h="46857">
                <a:moveTo>
                  <a:pt x="0" y="37322"/>
                </a:moveTo>
                <a:cubicBezTo>
                  <a:pt x="27992" y="40432"/>
                  <a:pt x="55854" y="48215"/>
                  <a:pt x="83975" y="46653"/>
                </a:cubicBezTo>
                <a:cubicBezTo>
                  <a:pt x="292162" y="35087"/>
                  <a:pt x="272413" y="36801"/>
                  <a:pt x="401216" y="0"/>
                </a:cubicBezTo>
                <a:cubicBezTo>
                  <a:pt x="441010" y="13264"/>
                  <a:pt x="419373" y="9330"/>
                  <a:pt x="466530" y="9330"/>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7" name="任意多边形: 形状 26">
            <a:extLst>
              <a:ext uri="{FF2B5EF4-FFF2-40B4-BE49-F238E27FC236}">
                <a16:creationId xmlns:a16="http://schemas.microsoft.com/office/drawing/2014/main" id="{4CE7290D-B702-489E-9A58-FDA5E13C8FB4}"/>
              </a:ext>
            </a:extLst>
          </p:cNvPr>
          <p:cNvSpPr/>
          <p:nvPr/>
        </p:nvSpPr>
        <p:spPr bwMode="auto">
          <a:xfrm>
            <a:off x="2388637" y="4841312"/>
            <a:ext cx="634481" cy="55771"/>
          </a:xfrm>
          <a:custGeom>
            <a:avLst/>
            <a:gdLst>
              <a:gd name="connsiteX0" fmla="*/ 0 w 634481"/>
              <a:gd name="connsiteY0" fmla="*/ 19937 h 55771"/>
              <a:gd name="connsiteX1" fmla="*/ 46653 w 634481"/>
              <a:gd name="connsiteY1" fmla="*/ 38598 h 55771"/>
              <a:gd name="connsiteX2" fmla="*/ 335902 w 634481"/>
              <a:gd name="connsiteY2" fmla="*/ 29268 h 55771"/>
              <a:gd name="connsiteX3" fmla="*/ 634481 w 634481"/>
              <a:gd name="connsiteY3" fmla="*/ 1276 h 55771"/>
            </a:gdLst>
            <a:ahLst/>
            <a:cxnLst>
              <a:cxn ang="0">
                <a:pos x="connsiteX0" y="connsiteY0"/>
              </a:cxn>
              <a:cxn ang="0">
                <a:pos x="connsiteX1" y="connsiteY1"/>
              </a:cxn>
              <a:cxn ang="0">
                <a:pos x="connsiteX2" y="connsiteY2"/>
              </a:cxn>
              <a:cxn ang="0">
                <a:pos x="connsiteX3" y="connsiteY3"/>
              </a:cxn>
            </a:cxnLst>
            <a:rect l="l" t="t" r="r" b="b"/>
            <a:pathLst>
              <a:path w="634481" h="55771">
                <a:moveTo>
                  <a:pt x="0" y="19937"/>
                </a:moveTo>
                <a:cubicBezTo>
                  <a:pt x="15551" y="26157"/>
                  <a:pt x="30971" y="32717"/>
                  <a:pt x="46653" y="38598"/>
                </a:cubicBezTo>
                <a:cubicBezTo>
                  <a:pt x="147131" y="76278"/>
                  <a:pt x="156626" y="42073"/>
                  <a:pt x="335902" y="29268"/>
                </a:cubicBezTo>
                <a:cubicBezTo>
                  <a:pt x="527708" y="-9093"/>
                  <a:pt x="428284" y="1276"/>
                  <a:pt x="634481" y="1276"/>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8" name="任意多边形: 形状 27">
            <a:extLst>
              <a:ext uri="{FF2B5EF4-FFF2-40B4-BE49-F238E27FC236}">
                <a16:creationId xmlns:a16="http://schemas.microsoft.com/office/drawing/2014/main" id="{7FC6EAE1-5926-409F-ABB4-D65C51B465BD}"/>
              </a:ext>
            </a:extLst>
          </p:cNvPr>
          <p:cNvSpPr/>
          <p:nvPr/>
        </p:nvSpPr>
        <p:spPr bwMode="auto">
          <a:xfrm>
            <a:off x="1352939" y="5057192"/>
            <a:ext cx="811763" cy="86165"/>
          </a:xfrm>
          <a:custGeom>
            <a:avLst/>
            <a:gdLst>
              <a:gd name="connsiteX0" fmla="*/ 0 w 811763"/>
              <a:gd name="connsiteY0" fmla="*/ 74645 h 86165"/>
              <a:gd name="connsiteX1" fmla="*/ 261257 w 811763"/>
              <a:gd name="connsiteY1" fmla="*/ 74645 h 86165"/>
              <a:gd name="connsiteX2" fmla="*/ 298579 w 811763"/>
              <a:gd name="connsiteY2" fmla="*/ 46653 h 86165"/>
              <a:gd name="connsiteX3" fmla="*/ 326571 w 811763"/>
              <a:gd name="connsiteY3" fmla="*/ 27992 h 86165"/>
              <a:gd name="connsiteX4" fmla="*/ 438539 w 811763"/>
              <a:gd name="connsiteY4" fmla="*/ 37322 h 86165"/>
              <a:gd name="connsiteX5" fmla="*/ 578498 w 811763"/>
              <a:gd name="connsiteY5" fmla="*/ 0 h 86165"/>
              <a:gd name="connsiteX6" fmla="*/ 662473 w 811763"/>
              <a:gd name="connsiteY6" fmla="*/ 18661 h 86165"/>
              <a:gd name="connsiteX7" fmla="*/ 727788 w 811763"/>
              <a:gd name="connsiteY7" fmla="*/ 46653 h 86165"/>
              <a:gd name="connsiteX8" fmla="*/ 811763 w 811763"/>
              <a:gd name="connsiteY8" fmla="*/ 46653 h 8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763" h="86165">
                <a:moveTo>
                  <a:pt x="0" y="74645"/>
                </a:moveTo>
                <a:cubicBezTo>
                  <a:pt x="99353" y="84580"/>
                  <a:pt x="151330" y="94631"/>
                  <a:pt x="261257" y="74645"/>
                </a:cubicBezTo>
                <a:cubicBezTo>
                  <a:pt x="276557" y="71863"/>
                  <a:pt x="285925" y="55692"/>
                  <a:pt x="298579" y="46653"/>
                </a:cubicBezTo>
                <a:cubicBezTo>
                  <a:pt x="307704" y="40135"/>
                  <a:pt x="317240" y="34212"/>
                  <a:pt x="326571" y="27992"/>
                </a:cubicBezTo>
                <a:cubicBezTo>
                  <a:pt x="363894" y="31102"/>
                  <a:pt x="401316" y="41458"/>
                  <a:pt x="438539" y="37322"/>
                </a:cubicBezTo>
                <a:cubicBezTo>
                  <a:pt x="486527" y="31990"/>
                  <a:pt x="578498" y="0"/>
                  <a:pt x="578498" y="0"/>
                </a:cubicBezTo>
                <a:cubicBezTo>
                  <a:pt x="591174" y="2535"/>
                  <a:pt x="647407" y="13011"/>
                  <a:pt x="662473" y="18661"/>
                </a:cubicBezTo>
                <a:cubicBezTo>
                  <a:pt x="678428" y="24644"/>
                  <a:pt x="707931" y="44998"/>
                  <a:pt x="727788" y="46653"/>
                </a:cubicBezTo>
                <a:cubicBezTo>
                  <a:pt x="755683" y="48978"/>
                  <a:pt x="783771" y="46653"/>
                  <a:pt x="811763" y="46653"/>
                </a:cubicBez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9" name="任意多边形: 形状 28">
            <a:extLst>
              <a:ext uri="{FF2B5EF4-FFF2-40B4-BE49-F238E27FC236}">
                <a16:creationId xmlns:a16="http://schemas.microsoft.com/office/drawing/2014/main" id="{A72D9925-0E5B-4A20-AB67-3D5A4FCA76CC}"/>
              </a:ext>
            </a:extLst>
          </p:cNvPr>
          <p:cNvSpPr/>
          <p:nvPr/>
        </p:nvSpPr>
        <p:spPr bwMode="auto">
          <a:xfrm>
            <a:off x="2397967" y="5085184"/>
            <a:ext cx="2425960" cy="158620"/>
          </a:xfrm>
          <a:custGeom>
            <a:avLst/>
            <a:gdLst>
              <a:gd name="connsiteX0" fmla="*/ 0 w 2425960"/>
              <a:gd name="connsiteY0" fmla="*/ 93306 h 158620"/>
              <a:gd name="connsiteX1" fmla="*/ 65315 w 2425960"/>
              <a:gd name="connsiteY1" fmla="*/ 111967 h 158620"/>
              <a:gd name="connsiteX2" fmla="*/ 139960 w 2425960"/>
              <a:gd name="connsiteY2" fmla="*/ 130628 h 158620"/>
              <a:gd name="connsiteX3" fmla="*/ 186613 w 2425960"/>
              <a:gd name="connsiteY3" fmla="*/ 149289 h 158620"/>
              <a:gd name="connsiteX4" fmla="*/ 214604 w 2425960"/>
              <a:gd name="connsiteY4" fmla="*/ 158620 h 158620"/>
              <a:gd name="connsiteX5" fmla="*/ 289249 w 2425960"/>
              <a:gd name="connsiteY5" fmla="*/ 111967 h 158620"/>
              <a:gd name="connsiteX6" fmla="*/ 354564 w 2425960"/>
              <a:gd name="connsiteY6" fmla="*/ 55983 h 158620"/>
              <a:gd name="connsiteX7" fmla="*/ 391886 w 2425960"/>
              <a:gd name="connsiteY7" fmla="*/ 46653 h 158620"/>
              <a:gd name="connsiteX8" fmla="*/ 569168 w 2425960"/>
              <a:gd name="connsiteY8" fmla="*/ 83975 h 158620"/>
              <a:gd name="connsiteX9" fmla="*/ 643813 w 2425960"/>
              <a:gd name="connsiteY9" fmla="*/ 102636 h 158620"/>
              <a:gd name="connsiteX10" fmla="*/ 755780 w 2425960"/>
              <a:gd name="connsiteY10" fmla="*/ 74645 h 158620"/>
              <a:gd name="connsiteX11" fmla="*/ 830425 w 2425960"/>
              <a:gd name="connsiteY11" fmla="*/ 102636 h 158620"/>
              <a:gd name="connsiteX12" fmla="*/ 961053 w 2425960"/>
              <a:gd name="connsiteY12" fmla="*/ 111967 h 158620"/>
              <a:gd name="connsiteX13" fmla="*/ 1063690 w 2425960"/>
              <a:gd name="connsiteY13" fmla="*/ 93306 h 158620"/>
              <a:gd name="connsiteX14" fmla="*/ 1184988 w 2425960"/>
              <a:gd name="connsiteY14" fmla="*/ 65314 h 158620"/>
              <a:gd name="connsiteX15" fmla="*/ 1259633 w 2425960"/>
              <a:gd name="connsiteY15" fmla="*/ 18661 h 158620"/>
              <a:gd name="connsiteX16" fmla="*/ 1455576 w 2425960"/>
              <a:gd name="connsiteY16" fmla="*/ 55983 h 158620"/>
              <a:gd name="connsiteX17" fmla="*/ 1567543 w 2425960"/>
              <a:gd name="connsiteY17" fmla="*/ 83975 h 158620"/>
              <a:gd name="connsiteX18" fmla="*/ 1819470 w 2425960"/>
              <a:gd name="connsiteY18" fmla="*/ 46653 h 158620"/>
              <a:gd name="connsiteX19" fmla="*/ 1884784 w 2425960"/>
              <a:gd name="connsiteY19" fmla="*/ 18661 h 158620"/>
              <a:gd name="connsiteX20" fmla="*/ 1978090 w 2425960"/>
              <a:gd name="connsiteY20" fmla="*/ 9330 h 158620"/>
              <a:gd name="connsiteX21" fmla="*/ 2211355 w 2425960"/>
              <a:gd name="connsiteY21" fmla="*/ 0 h 158620"/>
              <a:gd name="connsiteX22" fmla="*/ 2425960 w 2425960"/>
              <a:gd name="connsiteY22" fmla="*/ 37322 h 1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5960" h="158620">
                <a:moveTo>
                  <a:pt x="0" y="93306"/>
                </a:moveTo>
                <a:lnTo>
                  <a:pt x="65315" y="111967"/>
                </a:lnTo>
                <a:cubicBezTo>
                  <a:pt x="90096" y="118575"/>
                  <a:pt x="115447" y="123086"/>
                  <a:pt x="139960" y="130628"/>
                </a:cubicBezTo>
                <a:cubicBezTo>
                  <a:pt x="155968" y="135554"/>
                  <a:pt x="170931" y="143408"/>
                  <a:pt x="186613" y="149289"/>
                </a:cubicBezTo>
                <a:cubicBezTo>
                  <a:pt x="195822" y="152742"/>
                  <a:pt x="205274" y="155510"/>
                  <a:pt x="214604" y="158620"/>
                </a:cubicBezTo>
                <a:cubicBezTo>
                  <a:pt x="221103" y="154721"/>
                  <a:pt x="276942" y="122222"/>
                  <a:pt x="289249" y="111967"/>
                </a:cubicBezTo>
                <a:cubicBezTo>
                  <a:pt x="317262" y="88623"/>
                  <a:pt x="319619" y="73455"/>
                  <a:pt x="354564" y="55983"/>
                </a:cubicBezTo>
                <a:cubicBezTo>
                  <a:pt x="366034" y="50248"/>
                  <a:pt x="379445" y="49763"/>
                  <a:pt x="391886" y="46653"/>
                </a:cubicBezTo>
                <a:cubicBezTo>
                  <a:pt x="466219" y="61520"/>
                  <a:pt x="496802" y="66948"/>
                  <a:pt x="569168" y="83975"/>
                </a:cubicBezTo>
                <a:cubicBezTo>
                  <a:pt x="594134" y="89849"/>
                  <a:pt x="618931" y="96416"/>
                  <a:pt x="643813" y="102636"/>
                </a:cubicBezTo>
                <a:cubicBezTo>
                  <a:pt x="681135" y="93306"/>
                  <a:pt x="717309" y="74645"/>
                  <a:pt x="755780" y="74645"/>
                </a:cubicBezTo>
                <a:cubicBezTo>
                  <a:pt x="782354" y="74645"/>
                  <a:pt x="804280" y="97882"/>
                  <a:pt x="830425" y="102636"/>
                </a:cubicBezTo>
                <a:cubicBezTo>
                  <a:pt x="873374" y="110445"/>
                  <a:pt x="917510" y="108857"/>
                  <a:pt x="961053" y="111967"/>
                </a:cubicBezTo>
                <a:lnTo>
                  <a:pt x="1063690" y="93306"/>
                </a:lnTo>
                <a:cubicBezTo>
                  <a:pt x="1117314" y="82581"/>
                  <a:pt x="1139019" y="76807"/>
                  <a:pt x="1184988" y="65314"/>
                </a:cubicBezTo>
                <a:cubicBezTo>
                  <a:pt x="1193411" y="58997"/>
                  <a:pt x="1244202" y="17427"/>
                  <a:pt x="1259633" y="18661"/>
                </a:cubicBezTo>
                <a:cubicBezTo>
                  <a:pt x="1325910" y="23963"/>
                  <a:pt x="1389992" y="45052"/>
                  <a:pt x="1455576" y="55983"/>
                </a:cubicBezTo>
                <a:cubicBezTo>
                  <a:pt x="1530963" y="68548"/>
                  <a:pt x="1493612" y="59331"/>
                  <a:pt x="1567543" y="83975"/>
                </a:cubicBezTo>
                <a:cubicBezTo>
                  <a:pt x="1687359" y="75417"/>
                  <a:pt x="1705258" y="80917"/>
                  <a:pt x="1819470" y="46653"/>
                </a:cubicBezTo>
                <a:cubicBezTo>
                  <a:pt x="1842158" y="39847"/>
                  <a:pt x="1861727" y="24086"/>
                  <a:pt x="1884784" y="18661"/>
                </a:cubicBezTo>
                <a:cubicBezTo>
                  <a:pt x="1915210" y="11502"/>
                  <a:pt x="1946884" y="11113"/>
                  <a:pt x="1978090" y="9330"/>
                </a:cubicBezTo>
                <a:cubicBezTo>
                  <a:pt x="2055780" y="4891"/>
                  <a:pt x="2133600" y="3110"/>
                  <a:pt x="2211355" y="0"/>
                </a:cubicBezTo>
                <a:lnTo>
                  <a:pt x="2425960" y="37322"/>
                </a:lnTo>
              </a:path>
            </a:pathLst>
          </a:cu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96617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71</a:t>
            </a:fld>
            <a:endParaRPr lang="en-US" altLang="zh-CN"/>
          </a:p>
        </p:txBody>
      </p:sp>
      <p:sp>
        <p:nvSpPr>
          <p:cNvPr id="5" name="文本框 4"/>
          <p:cNvSpPr txBox="1">
            <a:spLocks noChangeArrowheads="1"/>
          </p:cNvSpPr>
          <p:nvPr/>
        </p:nvSpPr>
        <p:spPr bwMode="auto">
          <a:xfrm>
            <a:off x="971600" y="980728"/>
            <a:ext cx="784887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None/>
            </a:pPr>
            <a:r>
              <a:rPr lang="en-US" altLang="zh-CN" sz="2000" b="1" dirty="0">
                <a:latin typeface="+mn-ea"/>
                <a:ea typeface="+mn-ea"/>
              </a:rPr>
              <a:t>2</a:t>
            </a:r>
            <a:r>
              <a:rPr lang="zh-CN" altLang="en-US" sz="2000" b="1" dirty="0">
                <a:latin typeface="+mn-ea"/>
                <a:ea typeface="+mn-ea"/>
              </a:rPr>
              <a:t>。权利</a:t>
            </a:r>
            <a:endParaRPr lang="en-US" altLang="zh-CN" sz="2000" b="1" dirty="0">
              <a:latin typeface="+mn-ea"/>
              <a:ea typeface="+mn-ea"/>
            </a:endParaRPr>
          </a:p>
          <a:p>
            <a:pPr algn="just" eaLnBrk="1" hangingPunct="1">
              <a:lnSpc>
                <a:spcPct val="100000"/>
              </a:lnSpc>
              <a:spcBef>
                <a:spcPct val="0"/>
              </a:spcBef>
              <a:buNone/>
            </a:pPr>
            <a:r>
              <a:rPr lang="zh-CN" altLang="en-US" sz="2000" b="1" dirty="0">
                <a:latin typeface="+mn-ea"/>
                <a:ea typeface="+mn-ea"/>
              </a:rPr>
              <a:t>要求书</a:t>
            </a:r>
            <a:endParaRPr lang="en-US" altLang="zh-CN" sz="2000" b="1" dirty="0">
              <a:latin typeface="+mn-ea"/>
              <a:ea typeface="+mn-ea"/>
            </a:endParaRPr>
          </a:p>
          <a:p>
            <a:pPr marL="514350" indent="-514350" algn="just" eaLnBrk="1" hangingPunct="1">
              <a:lnSpc>
                <a:spcPct val="100000"/>
              </a:lnSpc>
              <a:spcBef>
                <a:spcPct val="0"/>
              </a:spcBef>
              <a:buFontTx/>
              <a:buAutoNum type="arabicPeriod"/>
            </a:pPr>
            <a:endParaRPr lang="zh-CN" altLang="en-US" sz="2000" b="1" dirty="0">
              <a:latin typeface="+mn-ea"/>
              <a:ea typeface="+mn-ea"/>
            </a:endParaRPr>
          </a:p>
        </p:txBody>
      </p:sp>
      <p:pic>
        <p:nvPicPr>
          <p:cNvPr id="9" name="图片 8">
            <a:extLst>
              <a:ext uri="{FF2B5EF4-FFF2-40B4-BE49-F238E27FC236}">
                <a16:creationId xmlns:a16="http://schemas.microsoft.com/office/drawing/2014/main" id="{91A3086E-8EA5-491B-8499-EA408B4B1097}"/>
              </a:ext>
            </a:extLst>
          </p:cNvPr>
          <p:cNvPicPr>
            <a:picLocks noChangeAspect="1"/>
          </p:cNvPicPr>
          <p:nvPr/>
        </p:nvPicPr>
        <p:blipFill>
          <a:blip r:embed="rId2"/>
          <a:stretch>
            <a:fillRect/>
          </a:stretch>
        </p:blipFill>
        <p:spPr>
          <a:xfrm>
            <a:off x="2241670" y="836613"/>
            <a:ext cx="6818111" cy="6021387"/>
          </a:xfrm>
          <a:prstGeom prst="rect">
            <a:avLst/>
          </a:prstGeom>
        </p:spPr>
      </p:pic>
      <p:cxnSp>
        <p:nvCxnSpPr>
          <p:cNvPr id="6" name="直接连接符 5">
            <a:extLst>
              <a:ext uri="{FF2B5EF4-FFF2-40B4-BE49-F238E27FC236}">
                <a16:creationId xmlns:a16="http://schemas.microsoft.com/office/drawing/2014/main" id="{E1F4BEB6-0E86-4C2B-9B38-91DFA31AE862}"/>
              </a:ext>
            </a:extLst>
          </p:cNvPr>
          <p:cNvCxnSpPr>
            <a:cxnSpLocks/>
          </p:cNvCxnSpPr>
          <p:nvPr/>
        </p:nvCxnSpPr>
        <p:spPr bwMode="auto">
          <a:xfrm>
            <a:off x="5580112" y="1628800"/>
            <a:ext cx="1656184"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0" name="直接连接符 9">
            <a:extLst>
              <a:ext uri="{FF2B5EF4-FFF2-40B4-BE49-F238E27FC236}">
                <a16:creationId xmlns:a16="http://schemas.microsoft.com/office/drawing/2014/main" id="{77428851-87E9-4887-B540-A842532262D2}"/>
              </a:ext>
            </a:extLst>
          </p:cNvPr>
          <p:cNvCxnSpPr>
            <a:cxnSpLocks/>
          </p:cNvCxnSpPr>
          <p:nvPr/>
        </p:nvCxnSpPr>
        <p:spPr bwMode="auto">
          <a:xfrm>
            <a:off x="7740352" y="3068960"/>
            <a:ext cx="1152128"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4" name="直接连接符 13">
            <a:extLst>
              <a:ext uri="{FF2B5EF4-FFF2-40B4-BE49-F238E27FC236}">
                <a16:creationId xmlns:a16="http://schemas.microsoft.com/office/drawing/2014/main" id="{A75CC21F-AD28-46D8-9209-0EC0B5EE5996}"/>
              </a:ext>
            </a:extLst>
          </p:cNvPr>
          <p:cNvCxnSpPr>
            <a:cxnSpLocks/>
          </p:cNvCxnSpPr>
          <p:nvPr/>
        </p:nvCxnSpPr>
        <p:spPr bwMode="auto">
          <a:xfrm>
            <a:off x="3131840" y="3356992"/>
            <a:ext cx="2232248"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6" name="直接连接符 15">
            <a:extLst>
              <a:ext uri="{FF2B5EF4-FFF2-40B4-BE49-F238E27FC236}">
                <a16:creationId xmlns:a16="http://schemas.microsoft.com/office/drawing/2014/main" id="{1EC69246-5961-4018-B1BB-257A331B4A0A}"/>
              </a:ext>
            </a:extLst>
          </p:cNvPr>
          <p:cNvCxnSpPr>
            <a:cxnSpLocks/>
          </p:cNvCxnSpPr>
          <p:nvPr/>
        </p:nvCxnSpPr>
        <p:spPr bwMode="auto">
          <a:xfrm>
            <a:off x="7596336" y="4834476"/>
            <a:ext cx="1411721"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9" name="直接连接符 18">
            <a:extLst>
              <a:ext uri="{FF2B5EF4-FFF2-40B4-BE49-F238E27FC236}">
                <a16:creationId xmlns:a16="http://schemas.microsoft.com/office/drawing/2014/main" id="{DDFA0A6E-3069-4D88-9DA0-52DF08902B2C}"/>
              </a:ext>
            </a:extLst>
          </p:cNvPr>
          <p:cNvCxnSpPr>
            <a:cxnSpLocks/>
          </p:cNvCxnSpPr>
          <p:nvPr/>
        </p:nvCxnSpPr>
        <p:spPr bwMode="auto">
          <a:xfrm>
            <a:off x="8820472" y="5589240"/>
            <a:ext cx="187585"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22" name="直接连接符 21">
            <a:extLst>
              <a:ext uri="{FF2B5EF4-FFF2-40B4-BE49-F238E27FC236}">
                <a16:creationId xmlns:a16="http://schemas.microsoft.com/office/drawing/2014/main" id="{FF177C27-8104-4FD4-B6EF-EDDC37EAB365}"/>
              </a:ext>
            </a:extLst>
          </p:cNvPr>
          <p:cNvCxnSpPr>
            <a:cxnSpLocks/>
          </p:cNvCxnSpPr>
          <p:nvPr/>
        </p:nvCxnSpPr>
        <p:spPr bwMode="auto">
          <a:xfrm>
            <a:off x="2425979" y="5851919"/>
            <a:ext cx="1641965"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25" name="直接连接符 24">
            <a:extLst>
              <a:ext uri="{FF2B5EF4-FFF2-40B4-BE49-F238E27FC236}">
                <a16:creationId xmlns:a16="http://schemas.microsoft.com/office/drawing/2014/main" id="{E4839372-C293-4BE7-AFF2-526C2055DAC6}"/>
              </a:ext>
            </a:extLst>
          </p:cNvPr>
          <p:cNvCxnSpPr>
            <a:cxnSpLocks/>
          </p:cNvCxnSpPr>
          <p:nvPr/>
        </p:nvCxnSpPr>
        <p:spPr bwMode="auto">
          <a:xfrm>
            <a:off x="2843808" y="6825024"/>
            <a:ext cx="792088"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27" name="直接连接符 26">
            <a:extLst>
              <a:ext uri="{FF2B5EF4-FFF2-40B4-BE49-F238E27FC236}">
                <a16:creationId xmlns:a16="http://schemas.microsoft.com/office/drawing/2014/main" id="{F778D6C0-8888-4F7B-87FB-EBC4A21F7E14}"/>
              </a:ext>
            </a:extLst>
          </p:cNvPr>
          <p:cNvCxnSpPr>
            <a:cxnSpLocks/>
          </p:cNvCxnSpPr>
          <p:nvPr/>
        </p:nvCxnSpPr>
        <p:spPr bwMode="auto">
          <a:xfrm>
            <a:off x="5436096" y="6597352"/>
            <a:ext cx="288032" cy="0"/>
          </a:xfrm>
          <a:prstGeom prst="line">
            <a:avLst/>
          </a:prstGeom>
          <a:solidFill>
            <a:schemeClr val="accent1"/>
          </a:solidFill>
          <a:ln w="38100" cap="flat" cmpd="sng" algn="ctr">
            <a:solidFill>
              <a:srgbClr val="FF0000"/>
            </a:solidFill>
            <a:prstDash val="solid"/>
            <a:round/>
            <a:headEnd type="none" w="med" len="med"/>
            <a:tailEnd type="none" w="med" len="med"/>
          </a:ln>
        </p:spPr>
      </p:cxnSp>
    </p:spTree>
    <p:extLst>
      <p:ext uri="{BB962C8B-B14F-4D97-AF65-F5344CB8AC3E}">
        <p14:creationId xmlns:p14="http://schemas.microsoft.com/office/powerpoint/2010/main" val="2490978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72</a:t>
            </a:fld>
            <a:endParaRPr lang="en-US" altLang="zh-CN"/>
          </a:p>
        </p:txBody>
      </p:sp>
      <p:pic>
        <p:nvPicPr>
          <p:cNvPr id="6" name="图片 5">
            <a:extLst>
              <a:ext uri="{FF2B5EF4-FFF2-40B4-BE49-F238E27FC236}">
                <a16:creationId xmlns:a16="http://schemas.microsoft.com/office/drawing/2014/main" id="{CD29D0DE-5F90-4C02-8518-B711F53E6E29}"/>
              </a:ext>
            </a:extLst>
          </p:cNvPr>
          <p:cNvPicPr>
            <a:picLocks noChangeAspect="1"/>
          </p:cNvPicPr>
          <p:nvPr/>
        </p:nvPicPr>
        <p:blipFill>
          <a:blip r:embed="rId2"/>
          <a:stretch>
            <a:fillRect/>
          </a:stretch>
        </p:blipFill>
        <p:spPr>
          <a:xfrm>
            <a:off x="2498784" y="857100"/>
            <a:ext cx="6645216" cy="3558848"/>
          </a:xfrm>
          <a:prstGeom prst="rect">
            <a:avLst/>
          </a:prstGeom>
        </p:spPr>
      </p:pic>
      <p:pic>
        <p:nvPicPr>
          <p:cNvPr id="8" name="图片 7">
            <a:extLst>
              <a:ext uri="{FF2B5EF4-FFF2-40B4-BE49-F238E27FC236}">
                <a16:creationId xmlns:a16="http://schemas.microsoft.com/office/drawing/2014/main" id="{93FA78F9-3C17-478D-9B9F-CE91696351EE}"/>
              </a:ext>
            </a:extLst>
          </p:cNvPr>
          <p:cNvPicPr>
            <a:picLocks noChangeAspect="1"/>
          </p:cNvPicPr>
          <p:nvPr/>
        </p:nvPicPr>
        <p:blipFill>
          <a:blip r:embed="rId3"/>
          <a:stretch>
            <a:fillRect/>
          </a:stretch>
        </p:blipFill>
        <p:spPr>
          <a:xfrm>
            <a:off x="2498784" y="4406487"/>
            <a:ext cx="3657392" cy="2425347"/>
          </a:xfrm>
          <a:prstGeom prst="rect">
            <a:avLst/>
          </a:prstGeom>
        </p:spPr>
      </p:pic>
      <p:cxnSp>
        <p:nvCxnSpPr>
          <p:cNvPr id="7" name="直接连接符 6">
            <a:extLst>
              <a:ext uri="{FF2B5EF4-FFF2-40B4-BE49-F238E27FC236}">
                <a16:creationId xmlns:a16="http://schemas.microsoft.com/office/drawing/2014/main" id="{3295FB95-2EE0-44CC-B81C-DE3BEF3022BA}"/>
              </a:ext>
            </a:extLst>
          </p:cNvPr>
          <p:cNvCxnSpPr>
            <a:cxnSpLocks/>
          </p:cNvCxnSpPr>
          <p:nvPr/>
        </p:nvCxnSpPr>
        <p:spPr bwMode="auto">
          <a:xfrm>
            <a:off x="7596336" y="1124744"/>
            <a:ext cx="1439714"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9" name="直接连接符 8">
            <a:extLst>
              <a:ext uri="{FF2B5EF4-FFF2-40B4-BE49-F238E27FC236}">
                <a16:creationId xmlns:a16="http://schemas.microsoft.com/office/drawing/2014/main" id="{4062C930-39F9-4CD1-996B-3CBEFF99ED43}"/>
              </a:ext>
            </a:extLst>
          </p:cNvPr>
          <p:cNvCxnSpPr>
            <a:cxnSpLocks/>
          </p:cNvCxnSpPr>
          <p:nvPr/>
        </p:nvCxnSpPr>
        <p:spPr bwMode="auto">
          <a:xfrm>
            <a:off x="2498784" y="1340768"/>
            <a:ext cx="2721288"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0" name="直接连接符 9">
            <a:extLst>
              <a:ext uri="{FF2B5EF4-FFF2-40B4-BE49-F238E27FC236}">
                <a16:creationId xmlns:a16="http://schemas.microsoft.com/office/drawing/2014/main" id="{6E7803FD-6C46-441C-BCB8-14F95C292642}"/>
              </a:ext>
            </a:extLst>
          </p:cNvPr>
          <p:cNvCxnSpPr>
            <a:cxnSpLocks/>
          </p:cNvCxnSpPr>
          <p:nvPr/>
        </p:nvCxnSpPr>
        <p:spPr bwMode="auto">
          <a:xfrm>
            <a:off x="5220072" y="1628800"/>
            <a:ext cx="1641965"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1" name="直接连接符 10">
            <a:extLst>
              <a:ext uri="{FF2B5EF4-FFF2-40B4-BE49-F238E27FC236}">
                <a16:creationId xmlns:a16="http://schemas.microsoft.com/office/drawing/2014/main" id="{A352FD36-19E7-4257-A385-F5A8D752A589}"/>
              </a:ext>
            </a:extLst>
          </p:cNvPr>
          <p:cNvCxnSpPr>
            <a:cxnSpLocks/>
          </p:cNvCxnSpPr>
          <p:nvPr/>
        </p:nvCxnSpPr>
        <p:spPr bwMode="auto">
          <a:xfrm>
            <a:off x="2771800" y="2132856"/>
            <a:ext cx="2448272" cy="0"/>
          </a:xfrm>
          <a:prstGeom prst="line">
            <a:avLst/>
          </a:prstGeom>
          <a:solidFill>
            <a:schemeClr val="accent1"/>
          </a:solidFill>
          <a:ln w="38100" cap="flat" cmpd="sng" algn="ctr">
            <a:solidFill>
              <a:srgbClr val="FF0000"/>
            </a:solidFill>
            <a:prstDash val="solid"/>
            <a:round/>
            <a:headEnd type="none" w="med" len="med"/>
            <a:tailEnd type="none" w="med" len="med"/>
          </a:ln>
        </p:spPr>
      </p:cxnSp>
    </p:spTree>
    <p:extLst>
      <p:ext uri="{BB962C8B-B14F-4D97-AF65-F5344CB8AC3E}">
        <p14:creationId xmlns:p14="http://schemas.microsoft.com/office/powerpoint/2010/main" val="3094525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73</a:t>
            </a:fld>
            <a:endParaRPr lang="en-US" altLang="zh-CN"/>
          </a:p>
        </p:txBody>
      </p:sp>
      <p:pic>
        <p:nvPicPr>
          <p:cNvPr id="5" name="图片 4">
            <a:extLst>
              <a:ext uri="{FF2B5EF4-FFF2-40B4-BE49-F238E27FC236}">
                <a16:creationId xmlns:a16="http://schemas.microsoft.com/office/drawing/2014/main" id="{30A27A7F-6381-4029-B44E-87D9D896D20B}"/>
              </a:ext>
            </a:extLst>
          </p:cNvPr>
          <p:cNvPicPr>
            <a:picLocks noChangeAspect="1"/>
          </p:cNvPicPr>
          <p:nvPr/>
        </p:nvPicPr>
        <p:blipFill>
          <a:blip r:embed="rId2"/>
          <a:stretch>
            <a:fillRect/>
          </a:stretch>
        </p:blipFill>
        <p:spPr>
          <a:xfrm>
            <a:off x="2498784" y="866430"/>
            <a:ext cx="6645216" cy="2994920"/>
          </a:xfrm>
          <a:prstGeom prst="rect">
            <a:avLst/>
          </a:prstGeom>
        </p:spPr>
      </p:pic>
      <p:cxnSp>
        <p:nvCxnSpPr>
          <p:cNvPr id="6" name="直接连接符 5">
            <a:extLst>
              <a:ext uri="{FF2B5EF4-FFF2-40B4-BE49-F238E27FC236}">
                <a16:creationId xmlns:a16="http://schemas.microsoft.com/office/drawing/2014/main" id="{302A7717-9E90-493F-95A4-92F6C2BBF855}"/>
              </a:ext>
            </a:extLst>
          </p:cNvPr>
          <p:cNvCxnSpPr>
            <a:cxnSpLocks/>
          </p:cNvCxnSpPr>
          <p:nvPr/>
        </p:nvCxnSpPr>
        <p:spPr bwMode="auto">
          <a:xfrm>
            <a:off x="2843808" y="1340768"/>
            <a:ext cx="936104"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8" name="直接连接符 7">
            <a:extLst>
              <a:ext uri="{FF2B5EF4-FFF2-40B4-BE49-F238E27FC236}">
                <a16:creationId xmlns:a16="http://schemas.microsoft.com/office/drawing/2014/main" id="{70CB3F9A-CA1E-4A4B-ACBF-41590FBDCF73}"/>
              </a:ext>
            </a:extLst>
          </p:cNvPr>
          <p:cNvCxnSpPr>
            <a:cxnSpLocks/>
          </p:cNvCxnSpPr>
          <p:nvPr/>
        </p:nvCxnSpPr>
        <p:spPr bwMode="auto">
          <a:xfrm>
            <a:off x="2781556" y="1628800"/>
            <a:ext cx="1214380"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0" name="直接连接符 9">
            <a:extLst>
              <a:ext uri="{FF2B5EF4-FFF2-40B4-BE49-F238E27FC236}">
                <a16:creationId xmlns:a16="http://schemas.microsoft.com/office/drawing/2014/main" id="{0B79F1A3-FB04-4997-BBFD-433F1B925F02}"/>
              </a:ext>
            </a:extLst>
          </p:cNvPr>
          <p:cNvCxnSpPr>
            <a:cxnSpLocks/>
          </p:cNvCxnSpPr>
          <p:nvPr/>
        </p:nvCxnSpPr>
        <p:spPr bwMode="auto">
          <a:xfrm>
            <a:off x="2843808" y="2132856"/>
            <a:ext cx="1152128"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2" name="直接连接符 11">
            <a:extLst>
              <a:ext uri="{FF2B5EF4-FFF2-40B4-BE49-F238E27FC236}">
                <a16:creationId xmlns:a16="http://schemas.microsoft.com/office/drawing/2014/main" id="{99DB9833-8149-4525-A824-29DBE8892177}"/>
              </a:ext>
            </a:extLst>
          </p:cNvPr>
          <p:cNvCxnSpPr>
            <a:cxnSpLocks/>
          </p:cNvCxnSpPr>
          <p:nvPr/>
        </p:nvCxnSpPr>
        <p:spPr bwMode="auto">
          <a:xfrm>
            <a:off x="2958929" y="2636912"/>
            <a:ext cx="1109015"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4" name="直接连接符 13">
            <a:extLst>
              <a:ext uri="{FF2B5EF4-FFF2-40B4-BE49-F238E27FC236}">
                <a16:creationId xmlns:a16="http://schemas.microsoft.com/office/drawing/2014/main" id="{4D9D926F-C36B-4FCE-BEBC-BD03469D6683}"/>
              </a:ext>
            </a:extLst>
          </p:cNvPr>
          <p:cNvCxnSpPr>
            <a:cxnSpLocks/>
          </p:cNvCxnSpPr>
          <p:nvPr/>
        </p:nvCxnSpPr>
        <p:spPr bwMode="auto">
          <a:xfrm>
            <a:off x="6516216" y="2852936"/>
            <a:ext cx="2448272"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6" name="直接连接符 15">
            <a:extLst>
              <a:ext uri="{FF2B5EF4-FFF2-40B4-BE49-F238E27FC236}">
                <a16:creationId xmlns:a16="http://schemas.microsoft.com/office/drawing/2014/main" id="{D92D06BD-F5EB-4F0A-9E6B-5B00B63425C6}"/>
              </a:ext>
            </a:extLst>
          </p:cNvPr>
          <p:cNvCxnSpPr>
            <a:cxnSpLocks/>
          </p:cNvCxnSpPr>
          <p:nvPr/>
        </p:nvCxnSpPr>
        <p:spPr bwMode="auto">
          <a:xfrm>
            <a:off x="5181958" y="3087622"/>
            <a:ext cx="470162" cy="0"/>
          </a:xfrm>
          <a:prstGeom prst="line">
            <a:avLst/>
          </a:prstGeom>
          <a:solidFill>
            <a:schemeClr val="accent1"/>
          </a:solidFill>
          <a:ln w="38100" cap="flat" cmpd="sng" algn="ctr">
            <a:solidFill>
              <a:srgbClr val="FF0000"/>
            </a:solidFill>
            <a:prstDash val="solid"/>
            <a:round/>
            <a:headEnd type="none" w="med" len="med"/>
            <a:tailEnd type="none" w="med" len="med"/>
          </a:ln>
        </p:spPr>
      </p:cxnSp>
      <p:cxnSp>
        <p:nvCxnSpPr>
          <p:cNvPr id="18" name="直接连接符 17">
            <a:extLst>
              <a:ext uri="{FF2B5EF4-FFF2-40B4-BE49-F238E27FC236}">
                <a16:creationId xmlns:a16="http://schemas.microsoft.com/office/drawing/2014/main" id="{0505444B-78D9-4762-BEC3-CFFBADAA2C51}"/>
              </a:ext>
            </a:extLst>
          </p:cNvPr>
          <p:cNvCxnSpPr>
            <a:cxnSpLocks/>
          </p:cNvCxnSpPr>
          <p:nvPr/>
        </p:nvCxnSpPr>
        <p:spPr bwMode="auto">
          <a:xfrm>
            <a:off x="3246961" y="3365309"/>
            <a:ext cx="1641965" cy="0"/>
          </a:xfrm>
          <a:prstGeom prst="line">
            <a:avLst/>
          </a:prstGeom>
          <a:solidFill>
            <a:schemeClr val="accent1"/>
          </a:solidFill>
          <a:ln w="38100" cap="flat" cmpd="sng" algn="ctr">
            <a:solidFill>
              <a:srgbClr val="FF0000"/>
            </a:solidFill>
            <a:prstDash val="solid"/>
            <a:round/>
            <a:headEnd type="none" w="med" len="med"/>
            <a:tailEnd type="none" w="med" len="med"/>
          </a:ln>
        </p:spPr>
      </p:cxnSp>
    </p:spTree>
    <p:extLst>
      <p:ext uri="{BB962C8B-B14F-4D97-AF65-F5344CB8AC3E}">
        <p14:creationId xmlns:p14="http://schemas.microsoft.com/office/powerpoint/2010/main" val="3501371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74</a:t>
            </a:fld>
            <a:endParaRPr lang="en-US" altLang="zh-CN"/>
          </a:p>
        </p:txBody>
      </p:sp>
      <p:sp>
        <p:nvSpPr>
          <p:cNvPr id="3" name="文本框 2">
            <a:extLst>
              <a:ext uri="{FF2B5EF4-FFF2-40B4-BE49-F238E27FC236}">
                <a16:creationId xmlns:a16="http://schemas.microsoft.com/office/drawing/2014/main" id="{84F0CCBF-A541-4987-95DD-E7F8BB3435BE}"/>
              </a:ext>
            </a:extLst>
          </p:cNvPr>
          <p:cNvSpPr txBox="1"/>
          <p:nvPr/>
        </p:nvSpPr>
        <p:spPr>
          <a:xfrm>
            <a:off x="899592" y="908720"/>
            <a:ext cx="1210588" cy="400110"/>
          </a:xfrm>
          <a:prstGeom prst="rect">
            <a:avLst/>
          </a:prstGeom>
          <a:noFill/>
        </p:spPr>
        <p:txBody>
          <a:bodyPr wrap="none" rtlCol="0">
            <a:spAutoFit/>
          </a:bodyPr>
          <a:lstStyle/>
          <a:p>
            <a:r>
              <a:rPr lang="en-US" altLang="zh-CN" sz="2000" dirty="0"/>
              <a:t>3.</a:t>
            </a:r>
            <a:r>
              <a:rPr lang="zh-CN" altLang="en-US" sz="2000" dirty="0"/>
              <a:t> 说明书</a:t>
            </a:r>
            <a:endParaRPr lang="en-US" sz="2000" dirty="0"/>
          </a:p>
        </p:txBody>
      </p:sp>
      <p:pic>
        <p:nvPicPr>
          <p:cNvPr id="7" name="图片 6">
            <a:extLst>
              <a:ext uri="{FF2B5EF4-FFF2-40B4-BE49-F238E27FC236}">
                <a16:creationId xmlns:a16="http://schemas.microsoft.com/office/drawing/2014/main" id="{35FCE739-49C0-405C-896D-DA9BEC5A2A00}"/>
              </a:ext>
            </a:extLst>
          </p:cNvPr>
          <p:cNvPicPr>
            <a:picLocks noChangeAspect="1"/>
          </p:cNvPicPr>
          <p:nvPr/>
        </p:nvPicPr>
        <p:blipFill>
          <a:blip r:embed="rId2"/>
          <a:stretch>
            <a:fillRect/>
          </a:stretch>
        </p:blipFill>
        <p:spPr>
          <a:xfrm>
            <a:off x="3275856" y="865012"/>
            <a:ext cx="5834878" cy="5942533"/>
          </a:xfrm>
          <a:prstGeom prst="rect">
            <a:avLst/>
          </a:prstGeom>
        </p:spPr>
      </p:pic>
    </p:spTree>
    <p:extLst>
      <p:ext uri="{BB962C8B-B14F-4D97-AF65-F5344CB8AC3E}">
        <p14:creationId xmlns:p14="http://schemas.microsoft.com/office/powerpoint/2010/main" val="454411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75</a:t>
            </a:fld>
            <a:endParaRPr lang="en-US" altLang="zh-CN"/>
          </a:p>
        </p:txBody>
      </p:sp>
      <p:pic>
        <p:nvPicPr>
          <p:cNvPr id="6" name="图片 5">
            <a:extLst>
              <a:ext uri="{FF2B5EF4-FFF2-40B4-BE49-F238E27FC236}">
                <a16:creationId xmlns:a16="http://schemas.microsoft.com/office/drawing/2014/main" id="{115B2148-6EF4-40F6-A54D-8D545DBF9C4F}"/>
              </a:ext>
            </a:extLst>
          </p:cNvPr>
          <p:cNvPicPr>
            <a:picLocks noChangeAspect="1"/>
          </p:cNvPicPr>
          <p:nvPr/>
        </p:nvPicPr>
        <p:blipFill>
          <a:blip r:embed="rId2"/>
          <a:stretch>
            <a:fillRect/>
          </a:stretch>
        </p:blipFill>
        <p:spPr>
          <a:xfrm>
            <a:off x="1979712" y="865743"/>
            <a:ext cx="6035563" cy="2743438"/>
          </a:xfrm>
          <a:prstGeom prst="rect">
            <a:avLst/>
          </a:prstGeom>
        </p:spPr>
      </p:pic>
      <p:pic>
        <p:nvPicPr>
          <p:cNvPr id="13" name="图片 12">
            <a:extLst>
              <a:ext uri="{FF2B5EF4-FFF2-40B4-BE49-F238E27FC236}">
                <a16:creationId xmlns:a16="http://schemas.microsoft.com/office/drawing/2014/main" id="{6F92E147-7A4A-41A6-BA4E-3366C93C56CC}"/>
              </a:ext>
            </a:extLst>
          </p:cNvPr>
          <p:cNvPicPr>
            <a:picLocks noChangeAspect="1"/>
          </p:cNvPicPr>
          <p:nvPr/>
        </p:nvPicPr>
        <p:blipFill>
          <a:blip r:embed="rId3"/>
          <a:stretch>
            <a:fillRect/>
          </a:stretch>
        </p:blipFill>
        <p:spPr>
          <a:xfrm>
            <a:off x="1979712" y="3591939"/>
            <a:ext cx="5997460" cy="2933954"/>
          </a:xfrm>
          <a:prstGeom prst="rect">
            <a:avLst/>
          </a:prstGeom>
        </p:spPr>
      </p:pic>
    </p:spTree>
    <p:extLst>
      <p:ext uri="{BB962C8B-B14F-4D97-AF65-F5344CB8AC3E}">
        <p14:creationId xmlns:p14="http://schemas.microsoft.com/office/powerpoint/2010/main" val="3289077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76</a:t>
            </a:fld>
            <a:endParaRPr lang="en-US" altLang="zh-CN"/>
          </a:p>
        </p:txBody>
      </p:sp>
      <p:pic>
        <p:nvPicPr>
          <p:cNvPr id="5" name="图片 4">
            <a:extLst>
              <a:ext uri="{FF2B5EF4-FFF2-40B4-BE49-F238E27FC236}">
                <a16:creationId xmlns:a16="http://schemas.microsoft.com/office/drawing/2014/main" id="{D644C77A-3EF6-4A00-826F-0A6CADA64428}"/>
              </a:ext>
            </a:extLst>
          </p:cNvPr>
          <p:cNvPicPr>
            <a:picLocks noChangeAspect="1"/>
          </p:cNvPicPr>
          <p:nvPr/>
        </p:nvPicPr>
        <p:blipFill>
          <a:blip r:embed="rId2"/>
          <a:stretch>
            <a:fillRect/>
          </a:stretch>
        </p:blipFill>
        <p:spPr>
          <a:xfrm>
            <a:off x="2086090" y="836613"/>
            <a:ext cx="5997460" cy="5837426"/>
          </a:xfrm>
          <a:prstGeom prst="rect">
            <a:avLst/>
          </a:prstGeom>
        </p:spPr>
      </p:pic>
    </p:spTree>
    <p:extLst>
      <p:ext uri="{BB962C8B-B14F-4D97-AF65-F5344CB8AC3E}">
        <p14:creationId xmlns:p14="http://schemas.microsoft.com/office/powerpoint/2010/main" val="3578505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77</a:t>
            </a:fld>
            <a:endParaRPr lang="en-US" altLang="zh-CN"/>
          </a:p>
        </p:txBody>
      </p:sp>
      <p:pic>
        <p:nvPicPr>
          <p:cNvPr id="6" name="图片 5">
            <a:extLst>
              <a:ext uri="{FF2B5EF4-FFF2-40B4-BE49-F238E27FC236}">
                <a16:creationId xmlns:a16="http://schemas.microsoft.com/office/drawing/2014/main" id="{A15AC7DE-644E-418D-B7B4-5B836C4C00C4}"/>
              </a:ext>
            </a:extLst>
          </p:cNvPr>
          <p:cNvPicPr>
            <a:picLocks noChangeAspect="1"/>
          </p:cNvPicPr>
          <p:nvPr/>
        </p:nvPicPr>
        <p:blipFill>
          <a:blip r:embed="rId2"/>
          <a:stretch>
            <a:fillRect/>
          </a:stretch>
        </p:blipFill>
        <p:spPr>
          <a:xfrm>
            <a:off x="2008317" y="836613"/>
            <a:ext cx="6043184" cy="5395428"/>
          </a:xfrm>
          <a:prstGeom prst="rect">
            <a:avLst/>
          </a:prstGeom>
        </p:spPr>
      </p:pic>
    </p:spTree>
    <p:extLst>
      <p:ext uri="{BB962C8B-B14F-4D97-AF65-F5344CB8AC3E}">
        <p14:creationId xmlns:p14="http://schemas.microsoft.com/office/powerpoint/2010/main" val="2261418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78</a:t>
            </a:fld>
            <a:endParaRPr lang="en-US" altLang="zh-CN"/>
          </a:p>
        </p:txBody>
      </p:sp>
      <p:pic>
        <p:nvPicPr>
          <p:cNvPr id="5" name="图片 4">
            <a:extLst>
              <a:ext uri="{FF2B5EF4-FFF2-40B4-BE49-F238E27FC236}">
                <a16:creationId xmlns:a16="http://schemas.microsoft.com/office/drawing/2014/main" id="{820A8AE6-4BD5-45AB-86BB-81925826C229}"/>
              </a:ext>
            </a:extLst>
          </p:cNvPr>
          <p:cNvPicPr>
            <a:picLocks noChangeAspect="1"/>
          </p:cNvPicPr>
          <p:nvPr/>
        </p:nvPicPr>
        <p:blipFill>
          <a:blip r:embed="rId2"/>
          <a:stretch>
            <a:fillRect/>
          </a:stretch>
        </p:blipFill>
        <p:spPr>
          <a:xfrm>
            <a:off x="1835696" y="908720"/>
            <a:ext cx="6096528" cy="3238781"/>
          </a:xfrm>
          <a:prstGeom prst="rect">
            <a:avLst/>
          </a:prstGeom>
        </p:spPr>
      </p:pic>
    </p:spTree>
    <p:extLst>
      <p:ext uri="{BB962C8B-B14F-4D97-AF65-F5344CB8AC3E}">
        <p14:creationId xmlns:p14="http://schemas.microsoft.com/office/powerpoint/2010/main" val="441512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79</a:t>
            </a:fld>
            <a:endParaRPr lang="en-US" altLang="zh-CN"/>
          </a:p>
        </p:txBody>
      </p:sp>
      <p:pic>
        <p:nvPicPr>
          <p:cNvPr id="6" name="图片 5">
            <a:extLst>
              <a:ext uri="{FF2B5EF4-FFF2-40B4-BE49-F238E27FC236}">
                <a16:creationId xmlns:a16="http://schemas.microsoft.com/office/drawing/2014/main" id="{73EE7125-7F94-4FF2-A073-5E60041632F9}"/>
              </a:ext>
            </a:extLst>
          </p:cNvPr>
          <p:cNvPicPr>
            <a:picLocks noChangeAspect="1"/>
          </p:cNvPicPr>
          <p:nvPr/>
        </p:nvPicPr>
        <p:blipFill>
          <a:blip r:embed="rId2"/>
          <a:stretch>
            <a:fillRect/>
          </a:stretch>
        </p:blipFill>
        <p:spPr>
          <a:xfrm>
            <a:off x="1835696" y="836613"/>
            <a:ext cx="6632028" cy="5256683"/>
          </a:xfrm>
          <a:prstGeom prst="rect">
            <a:avLst/>
          </a:prstGeom>
        </p:spPr>
      </p:pic>
    </p:spTree>
    <p:extLst>
      <p:ext uri="{BB962C8B-B14F-4D97-AF65-F5344CB8AC3E}">
        <p14:creationId xmlns:p14="http://schemas.microsoft.com/office/powerpoint/2010/main" val="3634619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维特根斯坦</a:t>
            </a:r>
            <a:r>
              <a:rPr lang="en-US" altLang="zh-CN" dirty="0"/>
              <a:t>《</a:t>
            </a:r>
            <a:r>
              <a:rPr lang="zh-CN" altLang="en-US" dirty="0"/>
              <a:t>逻辑哲学导论</a:t>
            </a:r>
            <a:r>
              <a:rPr lang="en-US" altLang="zh-CN" dirty="0"/>
              <a:t>》</a:t>
            </a:r>
            <a:endParaRPr kumimoji="1" lang="zh-CN" altLang="en-US" dirty="0"/>
          </a:p>
        </p:txBody>
      </p:sp>
      <p:sp>
        <p:nvSpPr>
          <p:cNvPr id="3" name="内容占位符 2"/>
          <p:cNvSpPr>
            <a:spLocks noGrp="1"/>
          </p:cNvSpPr>
          <p:nvPr>
            <p:ph idx="1"/>
          </p:nvPr>
        </p:nvSpPr>
        <p:spPr>
          <a:xfrm>
            <a:off x="1042988" y="981075"/>
            <a:ext cx="8101012" cy="5327650"/>
          </a:xfrm>
        </p:spPr>
        <p:txBody>
          <a:bodyPr/>
          <a:lstStyle/>
          <a:p>
            <a:r>
              <a:rPr lang="zh-CN" altLang="en-US" sz="2800" b="0" dirty="0"/>
              <a:t>维特根斯坦的剑桥博士论文答辩委员会成员是由三个国际学术大师组成的：罗素、摩尔、魏斯曼。三个人在答辩前一直漫无边际地讨论着维特根斯坦博士论文里的问题。时间很长了，还没有哪个敢开口问博士生维特根斯坦一个学术问题。这时罗素开口了，他转向摩尔说：“继续，你必须问他几个问题，你是教授。”摩尔表示还没有弄懂维特根斯坦的问题，这时维特根斯坦含笑走到摩尔与罗素面前，拍拍他们的肩膀，笑着说：不要担心，你们永远都弄不懂这些问题的。博士论文答辩就以这样方式通过了。</a:t>
            </a:r>
            <a:endParaRPr kumimoji="1" lang="zh-CN" altLang="en-US" sz="2800" b="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80</a:t>
            </a:fld>
            <a:endParaRPr lang="en-US" altLang="zh-CN"/>
          </a:p>
        </p:txBody>
      </p:sp>
      <p:pic>
        <p:nvPicPr>
          <p:cNvPr id="5" name="图片 4">
            <a:extLst>
              <a:ext uri="{FF2B5EF4-FFF2-40B4-BE49-F238E27FC236}">
                <a16:creationId xmlns:a16="http://schemas.microsoft.com/office/drawing/2014/main" id="{56AFBAC1-A550-4AF8-8AF2-2AD7F7866E43}"/>
              </a:ext>
            </a:extLst>
          </p:cNvPr>
          <p:cNvPicPr>
            <a:picLocks noChangeAspect="1"/>
          </p:cNvPicPr>
          <p:nvPr/>
        </p:nvPicPr>
        <p:blipFill>
          <a:blip r:embed="rId2"/>
          <a:stretch>
            <a:fillRect/>
          </a:stretch>
        </p:blipFill>
        <p:spPr>
          <a:xfrm>
            <a:off x="1979712" y="908720"/>
            <a:ext cx="5982218" cy="3825572"/>
          </a:xfrm>
          <a:prstGeom prst="rect">
            <a:avLst/>
          </a:prstGeom>
        </p:spPr>
      </p:pic>
    </p:spTree>
    <p:extLst>
      <p:ext uri="{BB962C8B-B14F-4D97-AF65-F5344CB8AC3E}">
        <p14:creationId xmlns:p14="http://schemas.microsoft.com/office/powerpoint/2010/main" val="42863891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81</a:t>
            </a:fld>
            <a:endParaRPr lang="en-US" altLang="zh-CN"/>
          </a:p>
        </p:txBody>
      </p:sp>
      <p:pic>
        <p:nvPicPr>
          <p:cNvPr id="6" name="图片 5">
            <a:extLst>
              <a:ext uri="{FF2B5EF4-FFF2-40B4-BE49-F238E27FC236}">
                <a16:creationId xmlns:a16="http://schemas.microsoft.com/office/drawing/2014/main" id="{26B31A3C-6CAC-48D1-992C-4F4C2052FC7D}"/>
              </a:ext>
            </a:extLst>
          </p:cNvPr>
          <p:cNvPicPr>
            <a:picLocks noChangeAspect="1"/>
          </p:cNvPicPr>
          <p:nvPr/>
        </p:nvPicPr>
        <p:blipFill>
          <a:blip r:embed="rId2"/>
          <a:stretch>
            <a:fillRect/>
          </a:stretch>
        </p:blipFill>
        <p:spPr>
          <a:xfrm>
            <a:off x="1691680" y="908720"/>
            <a:ext cx="6066046" cy="4770533"/>
          </a:xfrm>
          <a:prstGeom prst="rect">
            <a:avLst/>
          </a:prstGeom>
        </p:spPr>
      </p:pic>
    </p:spTree>
    <p:extLst>
      <p:ext uri="{BB962C8B-B14F-4D97-AF65-F5344CB8AC3E}">
        <p14:creationId xmlns:p14="http://schemas.microsoft.com/office/powerpoint/2010/main" val="2115371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82</a:t>
            </a:fld>
            <a:endParaRPr lang="en-US" altLang="zh-CN"/>
          </a:p>
        </p:txBody>
      </p:sp>
      <p:pic>
        <p:nvPicPr>
          <p:cNvPr id="5" name="图片 4">
            <a:extLst>
              <a:ext uri="{FF2B5EF4-FFF2-40B4-BE49-F238E27FC236}">
                <a16:creationId xmlns:a16="http://schemas.microsoft.com/office/drawing/2014/main" id="{7B5AADAE-5190-4ADE-8F19-771A5DFDF9EB}"/>
              </a:ext>
            </a:extLst>
          </p:cNvPr>
          <p:cNvPicPr>
            <a:picLocks noChangeAspect="1"/>
          </p:cNvPicPr>
          <p:nvPr/>
        </p:nvPicPr>
        <p:blipFill>
          <a:blip r:embed="rId2"/>
          <a:stretch>
            <a:fillRect/>
          </a:stretch>
        </p:blipFill>
        <p:spPr>
          <a:xfrm>
            <a:off x="1907704" y="862171"/>
            <a:ext cx="5997460" cy="4084674"/>
          </a:xfrm>
          <a:prstGeom prst="rect">
            <a:avLst/>
          </a:prstGeom>
        </p:spPr>
      </p:pic>
    </p:spTree>
    <p:extLst>
      <p:ext uri="{BB962C8B-B14F-4D97-AF65-F5344CB8AC3E}">
        <p14:creationId xmlns:p14="http://schemas.microsoft.com/office/powerpoint/2010/main" val="3970592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83</a:t>
            </a:fld>
            <a:endParaRPr lang="en-US" altLang="zh-CN"/>
          </a:p>
        </p:txBody>
      </p:sp>
      <p:pic>
        <p:nvPicPr>
          <p:cNvPr id="6" name="图片 5">
            <a:extLst>
              <a:ext uri="{FF2B5EF4-FFF2-40B4-BE49-F238E27FC236}">
                <a16:creationId xmlns:a16="http://schemas.microsoft.com/office/drawing/2014/main" id="{91FD282A-7F3F-4EDA-8270-AB986BBBD58D}"/>
              </a:ext>
            </a:extLst>
          </p:cNvPr>
          <p:cNvPicPr>
            <a:picLocks noChangeAspect="1"/>
          </p:cNvPicPr>
          <p:nvPr/>
        </p:nvPicPr>
        <p:blipFill>
          <a:blip r:embed="rId2"/>
          <a:stretch>
            <a:fillRect/>
          </a:stretch>
        </p:blipFill>
        <p:spPr>
          <a:xfrm>
            <a:off x="1550408" y="883699"/>
            <a:ext cx="6043184" cy="5090601"/>
          </a:xfrm>
          <a:prstGeom prst="rect">
            <a:avLst/>
          </a:prstGeom>
        </p:spPr>
      </p:pic>
    </p:spTree>
    <p:extLst>
      <p:ext uri="{BB962C8B-B14F-4D97-AF65-F5344CB8AC3E}">
        <p14:creationId xmlns:p14="http://schemas.microsoft.com/office/powerpoint/2010/main" val="1226032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84</a:t>
            </a:fld>
            <a:endParaRPr lang="en-US" altLang="zh-CN"/>
          </a:p>
        </p:txBody>
      </p:sp>
      <p:pic>
        <p:nvPicPr>
          <p:cNvPr id="5" name="图片 4">
            <a:extLst>
              <a:ext uri="{FF2B5EF4-FFF2-40B4-BE49-F238E27FC236}">
                <a16:creationId xmlns:a16="http://schemas.microsoft.com/office/drawing/2014/main" id="{FC972EBE-2CCD-4454-B646-24786CBF16FE}"/>
              </a:ext>
            </a:extLst>
          </p:cNvPr>
          <p:cNvPicPr>
            <a:picLocks noChangeAspect="1"/>
          </p:cNvPicPr>
          <p:nvPr/>
        </p:nvPicPr>
        <p:blipFill>
          <a:blip r:embed="rId2"/>
          <a:stretch>
            <a:fillRect/>
          </a:stretch>
        </p:blipFill>
        <p:spPr>
          <a:xfrm>
            <a:off x="1979401" y="908720"/>
            <a:ext cx="6104149" cy="3741744"/>
          </a:xfrm>
          <a:prstGeom prst="rect">
            <a:avLst/>
          </a:prstGeom>
        </p:spPr>
      </p:pic>
    </p:spTree>
    <p:extLst>
      <p:ext uri="{BB962C8B-B14F-4D97-AF65-F5344CB8AC3E}">
        <p14:creationId xmlns:p14="http://schemas.microsoft.com/office/powerpoint/2010/main" val="12480887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85</a:t>
            </a:fld>
            <a:endParaRPr lang="en-US" altLang="zh-CN"/>
          </a:p>
        </p:txBody>
      </p:sp>
      <p:pic>
        <p:nvPicPr>
          <p:cNvPr id="6" name="图片 5">
            <a:extLst>
              <a:ext uri="{FF2B5EF4-FFF2-40B4-BE49-F238E27FC236}">
                <a16:creationId xmlns:a16="http://schemas.microsoft.com/office/drawing/2014/main" id="{D52E831A-C658-4092-949B-C48FAE1FCC6A}"/>
              </a:ext>
            </a:extLst>
          </p:cNvPr>
          <p:cNvPicPr>
            <a:picLocks noChangeAspect="1"/>
          </p:cNvPicPr>
          <p:nvPr/>
        </p:nvPicPr>
        <p:blipFill>
          <a:blip r:embed="rId2"/>
          <a:stretch>
            <a:fillRect/>
          </a:stretch>
        </p:blipFill>
        <p:spPr>
          <a:xfrm>
            <a:off x="2054041" y="836613"/>
            <a:ext cx="5997460" cy="4968671"/>
          </a:xfrm>
          <a:prstGeom prst="rect">
            <a:avLst/>
          </a:prstGeom>
        </p:spPr>
      </p:pic>
    </p:spTree>
    <p:extLst>
      <p:ext uri="{BB962C8B-B14F-4D97-AF65-F5344CB8AC3E}">
        <p14:creationId xmlns:p14="http://schemas.microsoft.com/office/powerpoint/2010/main" val="33907686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86</a:t>
            </a:fld>
            <a:endParaRPr lang="en-US" altLang="zh-CN"/>
          </a:p>
        </p:txBody>
      </p:sp>
      <p:pic>
        <p:nvPicPr>
          <p:cNvPr id="5" name="图片 4">
            <a:extLst>
              <a:ext uri="{FF2B5EF4-FFF2-40B4-BE49-F238E27FC236}">
                <a16:creationId xmlns:a16="http://schemas.microsoft.com/office/drawing/2014/main" id="{4DF97709-0BFF-4A95-B504-7249C4A5AC7D}"/>
              </a:ext>
            </a:extLst>
          </p:cNvPr>
          <p:cNvPicPr>
            <a:picLocks noChangeAspect="1"/>
          </p:cNvPicPr>
          <p:nvPr/>
        </p:nvPicPr>
        <p:blipFill>
          <a:blip r:embed="rId2"/>
          <a:stretch>
            <a:fillRect/>
          </a:stretch>
        </p:blipFill>
        <p:spPr>
          <a:xfrm>
            <a:off x="1924542" y="836613"/>
            <a:ext cx="6020322" cy="3254022"/>
          </a:xfrm>
          <a:prstGeom prst="rect">
            <a:avLst/>
          </a:prstGeom>
        </p:spPr>
      </p:pic>
    </p:spTree>
    <p:extLst>
      <p:ext uri="{BB962C8B-B14F-4D97-AF65-F5344CB8AC3E}">
        <p14:creationId xmlns:p14="http://schemas.microsoft.com/office/powerpoint/2010/main" val="594522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87</a:t>
            </a:fld>
            <a:endParaRPr lang="en-US" altLang="zh-CN"/>
          </a:p>
        </p:txBody>
      </p:sp>
      <p:pic>
        <p:nvPicPr>
          <p:cNvPr id="6" name="图片 5">
            <a:extLst>
              <a:ext uri="{FF2B5EF4-FFF2-40B4-BE49-F238E27FC236}">
                <a16:creationId xmlns:a16="http://schemas.microsoft.com/office/drawing/2014/main" id="{0C7AC58B-5F27-4C08-AA9A-17C501A3E26E}"/>
              </a:ext>
            </a:extLst>
          </p:cNvPr>
          <p:cNvPicPr>
            <a:picLocks noChangeAspect="1"/>
          </p:cNvPicPr>
          <p:nvPr/>
        </p:nvPicPr>
        <p:blipFill>
          <a:blip r:embed="rId2"/>
          <a:stretch>
            <a:fillRect/>
          </a:stretch>
        </p:blipFill>
        <p:spPr>
          <a:xfrm>
            <a:off x="1691680" y="879201"/>
            <a:ext cx="6172735" cy="5997460"/>
          </a:xfrm>
          <a:prstGeom prst="rect">
            <a:avLst/>
          </a:prstGeom>
        </p:spPr>
      </p:pic>
    </p:spTree>
    <p:extLst>
      <p:ext uri="{BB962C8B-B14F-4D97-AF65-F5344CB8AC3E}">
        <p14:creationId xmlns:p14="http://schemas.microsoft.com/office/powerpoint/2010/main" val="430900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88</a:t>
            </a:fld>
            <a:endParaRPr lang="en-US" altLang="zh-CN"/>
          </a:p>
        </p:txBody>
      </p:sp>
      <p:pic>
        <p:nvPicPr>
          <p:cNvPr id="5" name="图片 4">
            <a:extLst>
              <a:ext uri="{FF2B5EF4-FFF2-40B4-BE49-F238E27FC236}">
                <a16:creationId xmlns:a16="http://schemas.microsoft.com/office/drawing/2014/main" id="{3E546683-1951-4C50-8D7B-DDA7774AD459}"/>
              </a:ext>
            </a:extLst>
          </p:cNvPr>
          <p:cNvPicPr>
            <a:picLocks noChangeAspect="1"/>
          </p:cNvPicPr>
          <p:nvPr/>
        </p:nvPicPr>
        <p:blipFill>
          <a:blip r:embed="rId2"/>
          <a:stretch>
            <a:fillRect/>
          </a:stretch>
        </p:blipFill>
        <p:spPr>
          <a:xfrm>
            <a:off x="2195736" y="836613"/>
            <a:ext cx="5387807" cy="2979678"/>
          </a:xfrm>
          <a:prstGeom prst="rect">
            <a:avLst/>
          </a:prstGeom>
        </p:spPr>
      </p:pic>
    </p:spTree>
    <p:extLst>
      <p:ext uri="{BB962C8B-B14F-4D97-AF65-F5344CB8AC3E}">
        <p14:creationId xmlns:p14="http://schemas.microsoft.com/office/powerpoint/2010/main" val="29030730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89</a:t>
            </a:fld>
            <a:endParaRPr lang="en-US" altLang="zh-CN"/>
          </a:p>
        </p:txBody>
      </p:sp>
      <p:pic>
        <p:nvPicPr>
          <p:cNvPr id="6" name="图片 5">
            <a:extLst>
              <a:ext uri="{FF2B5EF4-FFF2-40B4-BE49-F238E27FC236}">
                <a16:creationId xmlns:a16="http://schemas.microsoft.com/office/drawing/2014/main" id="{B92649FA-240A-46D7-A807-B330F02BCC45}"/>
              </a:ext>
            </a:extLst>
          </p:cNvPr>
          <p:cNvPicPr>
            <a:picLocks noChangeAspect="1"/>
          </p:cNvPicPr>
          <p:nvPr/>
        </p:nvPicPr>
        <p:blipFill>
          <a:blip r:embed="rId2"/>
          <a:stretch>
            <a:fillRect/>
          </a:stretch>
        </p:blipFill>
        <p:spPr>
          <a:xfrm>
            <a:off x="2323905" y="1100888"/>
            <a:ext cx="4496190" cy="4656223"/>
          </a:xfrm>
          <a:prstGeom prst="rect">
            <a:avLst/>
          </a:prstGeom>
        </p:spPr>
      </p:pic>
    </p:spTree>
    <p:extLst>
      <p:ext uri="{BB962C8B-B14F-4D97-AF65-F5344CB8AC3E}">
        <p14:creationId xmlns:p14="http://schemas.microsoft.com/office/powerpoint/2010/main" val="1288884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科研成果的形态</a:t>
            </a:r>
          </a:p>
        </p:txBody>
      </p:sp>
      <p:sp>
        <p:nvSpPr>
          <p:cNvPr id="3" name="内容占位符 2"/>
          <p:cNvSpPr>
            <a:spLocks noGrp="1"/>
          </p:cNvSpPr>
          <p:nvPr>
            <p:ph idx="1"/>
          </p:nvPr>
        </p:nvSpPr>
        <p:spPr/>
        <p:txBody>
          <a:bodyPr/>
          <a:lstStyle/>
          <a:p>
            <a:r>
              <a:rPr lang="zh-CN" altLang="en-US"/>
              <a:t>从成果呈现形态看，主要有论文、著作、专利、报告等。</a:t>
            </a:r>
          </a:p>
          <a:p>
            <a:r>
              <a:rPr lang="zh-CN" altLang="en-US"/>
              <a:t>理科看论文，文科看著作</a:t>
            </a:r>
            <a:r>
              <a:rPr lang="en-US" altLang="zh-CN"/>
              <a:t>/</a:t>
            </a:r>
            <a:r>
              <a:rPr lang="zh-CN" altLang="en-US"/>
              <a:t>论文，工科看专利以及对产业界的实际效果。</a:t>
            </a:r>
          </a:p>
          <a:p>
            <a:r>
              <a:rPr lang="zh-CN" altLang="en-US"/>
              <a:t>“破‘五唯’、取消在读期间必须发表论文这一指标后，一项要紧事就是把学位论文的创新性提上日程。”</a:t>
            </a:r>
          </a:p>
          <a:p>
            <a:pPr lvl="1"/>
            <a:r>
              <a:rPr lang="zh-CN" altLang="en-US"/>
              <a:t>中国人民大学教育学院教授周光礼</a:t>
            </a:r>
          </a:p>
          <a:p>
            <a:pPr lvl="1"/>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90</a:t>
            </a:fld>
            <a:endParaRPr lang="en-US" altLang="zh-CN"/>
          </a:p>
        </p:txBody>
      </p:sp>
      <p:pic>
        <p:nvPicPr>
          <p:cNvPr id="5" name="图片 4">
            <a:extLst>
              <a:ext uri="{FF2B5EF4-FFF2-40B4-BE49-F238E27FC236}">
                <a16:creationId xmlns:a16="http://schemas.microsoft.com/office/drawing/2014/main" id="{5510BF24-5687-4C90-A0C3-1A9220B2E54B}"/>
              </a:ext>
            </a:extLst>
          </p:cNvPr>
          <p:cNvPicPr>
            <a:picLocks noChangeAspect="1"/>
          </p:cNvPicPr>
          <p:nvPr/>
        </p:nvPicPr>
        <p:blipFill>
          <a:blip r:embed="rId2"/>
          <a:stretch>
            <a:fillRect/>
          </a:stretch>
        </p:blipFill>
        <p:spPr>
          <a:xfrm>
            <a:off x="2064802" y="1287594"/>
            <a:ext cx="5014395" cy="4282811"/>
          </a:xfrm>
          <a:prstGeom prst="rect">
            <a:avLst/>
          </a:prstGeom>
        </p:spPr>
      </p:pic>
    </p:spTree>
    <p:extLst>
      <p:ext uri="{BB962C8B-B14F-4D97-AF65-F5344CB8AC3E}">
        <p14:creationId xmlns:p14="http://schemas.microsoft.com/office/powerpoint/2010/main" val="4136601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91</a:t>
            </a:fld>
            <a:endParaRPr lang="en-US" altLang="zh-CN"/>
          </a:p>
        </p:txBody>
      </p:sp>
      <p:pic>
        <p:nvPicPr>
          <p:cNvPr id="6" name="图片 5">
            <a:extLst>
              <a:ext uri="{FF2B5EF4-FFF2-40B4-BE49-F238E27FC236}">
                <a16:creationId xmlns:a16="http://schemas.microsoft.com/office/drawing/2014/main" id="{2E41998B-1032-4BAC-B253-4BBF6A532D71}"/>
              </a:ext>
            </a:extLst>
          </p:cNvPr>
          <p:cNvPicPr>
            <a:picLocks noChangeAspect="1"/>
          </p:cNvPicPr>
          <p:nvPr/>
        </p:nvPicPr>
        <p:blipFill>
          <a:blip r:embed="rId2"/>
          <a:stretch>
            <a:fillRect/>
          </a:stretch>
        </p:blipFill>
        <p:spPr>
          <a:xfrm>
            <a:off x="1979712" y="980728"/>
            <a:ext cx="5700254" cy="2309060"/>
          </a:xfrm>
          <a:prstGeom prst="rect">
            <a:avLst/>
          </a:prstGeom>
        </p:spPr>
      </p:pic>
    </p:spTree>
    <p:extLst>
      <p:ext uri="{BB962C8B-B14F-4D97-AF65-F5344CB8AC3E}">
        <p14:creationId xmlns:p14="http://schemas.microsoft.com/office/powerpoint/2010/main" val="464700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 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92</a:t>
            </a:fld>
            <a:endParaRPr lang="en-US" altLang="zh-CN"/>
          </a:p>
        </p:txBody>
      </p:sp>
      <p:pic>
        <p:nvPicPr>
          <p:cNvPr id="5" name="图片 4">
            <a:extLst>
              <a:ext uri="{FF2B5EF4-FFF2-40B4-BE49-F238E27FC236}">
                <a16:creationId xmlns:a16="http://schemas.microsoft.com/office/drawing/2014/main" id="{F6706A62-C8CE-42B7-921C-FE2EA22C4672}"/>
              </a:ext>
            </a:extLst>
          </p:cNvPr>
          <p:cNvPicPr>
            <a:picLocks noChangeAspect="1"/>
          </p:cNvPicPr>
          <p:nvPr/>
        </p:nvPicPr>
        <p:blipFill>
          <a:blip r:embed="rId2"/>
          <a:stretch>
            <a:fillRect/>
          </a:stretch>
        </p:blipFill>
        <p:spPr>
          <a:xfrm>
            <a:off x="1687580" y="1215198"/>
            <a:ext cx="5768840" cy="4427604"/>
          </a:xfrm>
          <a:prstGeom prst="rect">
            <a:avLst/>
          </a:prstGeom>
        </p:spPr>
      </p:pic>
    </p:spTree>
    <p:extLst>
      <p:ext uri="{BB962C8B-B14F-4D97-AF65-F5344CB8AC3E}">
        <p14:creationId xmlns:p14="http://schemas.microsoft.com/office/powerpoint/2010/main" val="42756865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93</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3170099"/>
          </a:xfrm>
          <a:prstGeom prst="rect">
            <a:avLst/>
          </a:prstGeom>
          <a:noFill/>
        </p:spPr>
        <p:txBody>
          <a:bodyPr wrap="square" rtlCol="0">
            <a:spAutoFit/>
          </a:bodyPr>
          <a:lstStyle/>
          <a:p>
            <a:pPr algn="just"/>
            <a:r>
              <a:rPr lang="en-US" altLang="zh-CN" sz="2000" dirty="0"/>
              <a:t>1.</a:t>
            </a:r>
            <a:r>
              <a:rPr lang="zh-CN" altLang="en-US" sz="2000" dirty="0"/>
              <a:t> </a:t>
            </a:r>
            <a:r>
              <a:rPr lang="zh-CN" altLang="en-US" sz="2000" dirty="0">
                <a:hlinkClick r:id="rId2" action="ppaction://hlinksldjump"/>
              </a:rPr>
              <a:t>摘要</a:t>
            </a:r>
            <a:r>
              <a:rPr lang="zh-CN" altLang="en-US" sz="2000" dirty="0"/>
              <a:t>： </a:t>
            </a:r>
            <a:endParaRPr lang="en-US" altLang="zh-CN" sz="2000" dirty="0"/>
          </a:p>
          <a:p>
            <a:pPr algn="just"/>
            <a:r>
              <a:rPr lang="en-US" altLang="zh-CN" sz="2000" dirty="0"/>
              <a:t>2. </a:t>
            </a:r>
            <a:r>
              <a:rPr lang="zh-CN" altLang="en-US" sz="2000" dirty="0">
                <a:hlinkClick r:id="rId3" action="ppaction://hlinksldjump"/>
              </a:rPr>
              <a:t>权利要求书</a:t>
            </a:r>
            <a:r>
              <a:rPr lang="zh-CN" altLang="en-US" sz="2000" dirty="0"/>
              <a:t>：</a:t>
            </a:r>
            <a:endParaRPr lang="en-US" altLang="zh-CN" sz="2000" dirty="0"/>
          </a:p>
          <a:p>
            <a:pPr algn="just"/>
            <a:r>
              <a:rPr lang="en-US" altLang="zh-CN" sz="2000" dirty="0"/>
              <a:t>3. </a:t>
            </a:r>
            <a:r>
              <a:rPr lang="zh-CN" altLang="en-US" sz="2000" dirty="0"/>
              <a:t>说明书：</a:t>
            </a:r>
            <a:endParaRPr lang="en-US" altLang="zh-CN" sz="2000" dirty="0"/>
          </a:p>
          <a:p>
            <a:pPr algn="just"/>
            <a:r>
              <a:rPr lang="en-US" altLang="zh-CN" sz="2000" dirty="0"/>
              <a:t>       3.1 </a:t>
            </a:r>
            <a:r>
              <a:rPr lang="zh-CN" altLang="en-US" sz="2000" dirty="0">
                <a:hlinkClick r:id="rId4" action="ppaction://hlinksldjump"/>
              </a:rPr>
              <a:t>技术领域</a:t>
            </a:r>
            <a:endParaRPr lang="en-US" altLang="zh-CN" sz="2000" dirty="0"/>
          </a:p>
          <a:p>
            <a:pPr algn="just"/>
            <a:r>
              <a:rPr lang="en-US" altLang="zh-CN" sz="2000" dirty="0"/>
              <a:t>       3.2</a:t>
            </a:r>
            <a:r>
              <a:rPr lang="zh-CN" altLang="en-US" sz="2000" dirty="0"/>
              <a:t> </a:t>
            </a:r>
            <a:r>
              <a:rPr lang="zh-CN" altLang="en-US" sz="2000" dirty="0">
                <a:hlinkClick r:id="rId5" action="ppaction://hlinksldjump"/>
              </a:rPr>
              <a:t>背景技术</a:t>
            </a:r>
            <a:endParaRPr lang="en-US" altLang="zh-CN" sz="2000" dirty="0"/>
          </a:p>
          <a:p>
            <a:pPr algn="just"/>
            <a:r>
              <a:rPr lang="en-US" altLang="zh-CN" sz="2000" dirty="0"/>
              <a:t>       3.3</a:t>
            </a:r>
            <a:r>
              <a:rPr lang="zh-CN" altLang="en-US" sz="2000" dirty="0"/>
              <a:t> </a:t>
            </a:r>
            <a:r>
              <a:rPr lang="zh-CN" altLang="en-US" sz="2000" dirty="0">
                <a:hlinkClick r:id="rId6" action="ppaction://hlinksldjump"/>
              </a:rPr>
              <a:t>发明内容</a:t>
            </a:r>
            <a:endParaRPr lang="en-US" altLang="zh-CN" sz="2000" dirty="0"/>
          </a:p>
          <a:p>
            <a:pPr algn="just"/>
            <a:r>
              <a:rPr lang="en-US" altLang="zh-CN" sz="2000" dirty="0"/>
              <a:t>       3.4</a:t>
            </a:r>
            <a:r>
              <a:rPr lang="zh-CN" altLang="en-US" sz="2000" dirty="0"/>
              <a:t> </a:t>
            </a:r>
            <a:r>
              <a:rPr lang="zh-CN" altLang="en-US" sz="2000" dirty="0">
                <a:hlinkClick r:id="rId7" action="ppaction://hlinksldjump"/>
              </a:rPr>
              <a:t>附图说明</a:t>
            </a:r>
            <a:endParaRPr lang="en-US" altLang="zh-CN" sz="2000" dirty="0"/>
          </a:p>
          <a:p>
            <a:pPr algn="just"/>
            <a:r>
              <a:rPr lang="en-US" altLang="zh-CN" sz="2000" dirty="0"/>
              <a:t>       3.5</a:t>
            </a:r>
            <a:r>
              <a:rPr lang="zh-CN" altLang="en-US" sz="2000" dirty="0"/>
              <a:t> </a:t>
            </a:r>
            <a:r>
              <a:rPr lang="zh-CN" altLang="en-US" sz="2000" dirty="0">
                <a:hlinkClick r:id="rId8" action="ppaction://hlinksldjump"/>
              </a:rPr>
              <a:t>具体实施方式</a:t>
            </a:r>
            <a:endParaRPr lang="en-US" altLang="zh-CN" sz="2000" dirty="0"/>
          </a:p>
          <a:p>
            <a:pPr algn="just"/>
            <a:r>
              <a:rPr lang="en-US" altLang="zh-CN" sz="2000" dirty="0"/>
              <a:t>       3.6</a:t>
            </a:r>
            <a:r>
              <a:rPr lang="zh-CN" altLang="en-US" sz="2000" dirty="0"/>
              <a:t> </a:t>
            </a:r>
            <a:r>
              <a:rPr lang="zh-CN" altLang="en-US" sz="2000" dirty="0">
                <a:hlinkClick r:id="rId9" action="ppaction://hlinksldjump"/>
              </a:rPr>
              <a:t>附图</a:t>
            </a:r>
            <a:endParaRPr lang="en-US" altLang="zh-CN" sz="2000" dirty="0"/>
          </a:p>
          <a:p>
            <a:pPr algn="just"/>
            <a:endParaRPr lang="en-US" sz="2000" dirty="0"/>
          </a:p>
        </p:txBody>
      </p:sp>
    </p:spTree>
    <p:extLst>
      <p:ext uri="{BB962C8B-B14F-4D97-AF65-F5344CB8AC3E}">
        <p14:creationId xmlns:p14="http://schemas.microsoft.com/office/powerpoint/2010/main" val="1509785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94</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707886"/>
          </a:xfrm>
          <a:prstGeom prst="rect">
            <a:avLst/>
          </a:prstGeom>
          <a:noFill/>
        </p:spPr>
        <p:txBody>
          <a:bodyPr wrap="square" rtlCol="0">
            <a:spAutoFit/>
          </a:bodyPr>
          <a:lstStyle/>
          <a:p>
            <a:pPr algn="just"/>
            <a:r>
              <a:rPr lang="en-US" altLang="zh-CN" sz="2000" dirty="0"/>
              <a:t>1.</a:t>
            </a:r>
            <a:r>
              <a:rPr lang="zh-CN" altLang="en-US" sz="2000" dirty="0"/>
              <a:t> 摘要：</a:t>
            </a:r>
            <a:r>
              <a:rPr lang="zh-CN" altLang="en-US" sz="2000" dirty="0">
                <a:solidFill>
                  <a:srgbClr val="FF0000"/>
                </a:solidFill>
              </a:rPr>
              <a:t>方法基本流程 </a:t>
            </a:r>
            <a:endParaRPr lang="en-US" altLang="zh-CN" sz="2000" dirty="0">
              <a:solidFill>
                <a:srgbClr val="FF0000"/>
              </a:solidFill>
            </a:endParaRPr>
          </a:p>
          <a:p>
            <a:pPr algn="just"/>
            <a:endParaRPr lang="en-US" sz="2000" dirty="0"/>
          </a:p>
        </p:txBody>
      </p:sp>
      <p:pic>
        <p:nvPicPr>
          <p:cNvPr id="6" name="图片 5">
            <a:extLst>
              <a:ext uri="{FF2B5EF4-FFF2-40B4-BE49-F238E27FC236}">
                <a16:creationId xmlns:a16="http://schemas.microsoft.com/office/drawing/2014/main" id="{D4F5507B-21E3-4374-8098-D3EB078D42CA}"/>
              </a:ext>
            </a:extLst>
          </p:cNvPr>
          <p:cNvPicPr>
            <a:picLocks noChangeAspect="1"/>
          </p:cNvPicPr>
          <p:nvPr/>
        </p:nvPicPr>
        <p:blipFill>
          <a:blip r:embed="rId2"/>
          <a:stretch>
            <a:fillRect/>
          </a:stretch>
        </p:blipFill>
        <p:spPr>
          <a:xfrm>
            <a:off x="2771800" y="1413159"/>
            <a:ext cx="4986466" cy="5210578"/>
          </a:xfrm>
          <a:prstGeom prst="rect">
            <a:avLst/>
          </a:prstGeom>
        </p:spPr>
      </p:pic>
      <p:pic>
        <p:nvPicPr>
          <p:cNvPr id="7" name="图形 6" descr="苹果色 纯色填充">
            <a:hlinkClick r:id="rId3" action="ppaction://hlinksldjump"/>
            <a:extLst>
              <a:ext uri="{FF2B5EF4-FFF2-40B4-BE49-F238E27FC236}">
                <a16:creationId xmlns:a16="http://schemas.microsoft.com/office/drawing/2014/main" id="{2E0FCD56-8D3D-4112-94DC-8B265B084A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0838" y="5940204"/>
            <a:ext cx="914400" cy="914400"/>
          </a:xfrm>
          <a:prstGeom prst="rect">
            <a:avLst/>
          </a:prstGeom>
        </p:spPr>
      </p:pic>
    </p:spTree>
    <p:extLst>
      <p:ext uri="{BB962C8B-B14F-4D97-AF65-F5344CB8AC3E}">
        <p14:creationId xmlns:p14="http://schemas.microsoft.com/office/powerpoint/2010/main" val="32637840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95</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1323439"/>
          </a:xfrm>
          <a:prstGeom prst="rect">
            <a:avLst/>
          </a:prstGeom>
          <a:noFill/>
        </p:spPr>
        <p:txBody>
          <a:bodyPr wrap="square" rtlCol="0">
            <a:spAutoFit/>
          </a:bodyPr>
          <a:lstStyle/>
          <a:p>
            <a:pPr algn="just"/>
            <a:r>
              <a:rPr lang="en-US" altLang="zh-CN" sz="2000" dirty="0"/>
              <a:t>2.</a:t>
            </a:r>
            <a:r>
              <a:rPr lang="zh-CN" altLang="en-US" sz="2000" dirty="0"/>
              <a:t>权利要求书：描述该方法或装置的基本步骤，</a:t>
            </a:r>
            <a:r>
              <a:rPr lang="zh-CN" altLang="en-US" sz="2000" dirty="0">
                <a:solidFill>
                  <a:srgbClr val="FF0000"/>
                </a:solidFill>
              </a:rPr>
              <a:t>进行嵌入式或剥洋葱式描述</a:t>
            </a:r>
            <a:endParaRPr lang="en-US" altLang="zh-CN" sz="2000" dirty="0">
              <a:solidFill>
                <a:srgbClr val="FF0000"/>
              </a:solidFill>
            </a:endParaRPr>
          </a:p>
          <a:p>
            <a:pPr algn="just"/>
            <a:r>
              <a:rPr lang="zh-CN" altLang="en-US" sz="2000" dirty="0"/>
              <a:t> </a:t>
            </a:r>
            <a:endParaRPr lang="en-US" altLang="zh-CN" sz="2000" dirty="0"/>
          </a:p>
          <a:p>
            <a:pPr algn="just"/>
            <a:endParaRPr lang="en-US" sz="2000" dirty="0"/>
          </a:p>
        </p:txBody>
      </p:sp>
      <p:pic>
        <p:nvPicPr>
          <p:cNvPr id="7" name="图形 6" descr="苹果色 纯色填充">
            <a:hlinkClick r:id="rId2" action="ppaction://hlinksldjump"/>
            <a:extLst>
              <a:ext uri="{FF2B5EF4-FFF2-40B4-BE49-F238E27FC236}">
                <a16:creationId xmlns:a16="http://schemas.microsoft.com/office/drawing/2014/main" id="{2E0FCD56-8D3D-4112-94DC-8B265B084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0838" y="5940204"/>
            <a:ext cx="914400" cy="914400"/>
          </a:xfrm>
          <a:prstGeom prst="rect">
            <a:avLst/>
          </a:prstGeom>
        </p:spPr>
      </p:pic>
      <p:pic>
        <p:nvPicPr>
          <p:cNvPr id="8" name="图片 7">
            <a:extLst>
              <a:ext uri="{FF2B5EF4-FFF2-40B4-BE49-F238E27FC236}">
                <a16:creationId xmlns:a16="http://schemas.microsoft.com/office/drawing/2014/main" id="{8E1DF2DB-127E-4EB6-B1F3-26E0399DF191}"/>
              </a:ext>
            </a:extLst>
          </p:cNvPr>
          <p:cNvPicPr>
            <a:picLocks noChangeAspect="1"/>
          </p:cNvPicPr>
          <p:nvPr/>
        </p:nvPicPr>
        <p:blipFill>
          <a:blip r:embed="rId5"/>
          <a:stretch>
            <a:fillRect/>
          </a:stretch>
        </p:blipFill>
        <p:spPr>
          <a:xfrm>
            <a:off x="2509478" y="1399772"/>
            <a:ext cx="4986466" cy="5210578"/>
          </a:xfrm>
          <a:prstGeom prst="rect">
            <a:avLst/>
          </a:prstGeom>
        </p:spPr>
      </p:pic>
      <p:sp>
        <p:nvSpPr>
          <p:cNvPr id="5" name="左大括号 4">
            <a:extLst>
              <a:ext uri="{FF2B5EF4-FFF2-40B4-BE49-F238E27FC236}">
                <a16:creationId xmlns:a16="http://schemas.microsoft.com/office/drawing/2014/main" id="{EBC2474F-CFD1-45CB-A556-7C8AE48B30F9}"/>
              </a:ext>
            </a:extLst>
          </p:cNvPr>
          <p:cNvSpPr/>
          <p:nvPr/>
        </p:nvSpPr>
        <p:spPr bwMode="auto">
          <a:xfrm>
            <a:off x="1981490" y="1520847"/>
            <a:ext cx="527988" cy="5089503"/>
          </a:xfrm>
          <a:prstGeom prst="leftBrace">
            <a:avLst/>
          </a:prstGeom>
          <a:noFill/>
          <a:ln w="38100" cap="flat" cmpd="sng" algn="ctr">
            <a:solidFill>
              <a:srgbClr val="7030A0"/>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27CDACF0-95AC-432B-A5A3-35A3256975B6}"/>
              </a:ext>
            </a:extLst>
          </p:cNvPr>
          <p:cNvSpPr txBox="1"/>
          <p:nvPr/>
        </p:nvSpPr>
        <p:spPr>
          <a:xfrm>
            <a:off x="975778" y="3711655"/>
            <a:ext cx="1008112" cy="707886"/>
          </a:xfrm>
          <a:prstGeom prst="rect">
            <a:avLst/>
          </a:prstGeom>
          <a:noFill/>
          <a:ln w="38100">
            <a:solidFill>
              <a:srgbClr val="7030A0"/>
            </a:solidFill>
          </a:ln>
        </p:spPr>
        <p:txBody>
          <a:bodyPr wrap="square" rtlCol="0">
            <a:spAutoFit/>
          </a:bodyPr>
          <a:lstStyle/>
          <a:p>
            <a:r>
              <a:rPr lang="en-US" altLang="zh-CN" sz="2000" dirty="0"/>
              <a:t>1</a:t>
            </a:r>
            <a:r>
              <a:rPr lang="zh-CN" altLang="en-US" sz="2000" dirty="0"/>
              <a:t>）整体步骤</a:t>
            </a:r>
            <a:endParaRPr lang="en-US" sz="2000" dirty="0"/>
          </a:p>
        </p:txBody>
      </p:sp>
      <p:sp>
        <p:nvSpPr>
          <p:cNvPr id="10" name="文本框 9">
            <a:extLst>
              <a:ext uri="{FF2B5EF4-FFF2-40B4-BE49-F238E27FC236}">
                <a16:creationId xmlns:a16="http://schemas.microsoft.com/office/drawing/2014/main" id="{10659E97-05AA-404F-8A64-337D4A6462C7}"/>
              </a:ext>
            </a:extLst>
          </p:cNvPr>
          <p:cNvSpPr txBox="1"/>
          <p:nvPr/>
        </p:nvSpPr>
        <p:spPr>
          <a:xfrm>
            <a:off x="7737918" y="4941168"/>
            <a:ext cx="1008112" cy="707886"/>
          </a:xfrm>
          <a:prstGeom prst="rect">
            <a:avLst/>
          </a:prstGeom>
          <a:noFill/>
          <a:ln w="38100">
            <a:solidFill>
              <a:srgbClr val="FF0000"/>
            </a:solidFill>
          </a:ln>
        </p:spPr>
        <p:txBody>
          <a:bodyPr wrap="square" rtlCol="0">
            <a:spAutoFit/>
          </a:bodyPr>
          <a:lstStyle/>
          <a:p>
            <a:r>
              <a:rPr lang="en-US" altLang="zh-CN" sz="2000" dirty="0"/>
              <a:t>2</a:t>
            </a:r>
            <a:r>
              <a:rPr lang="zh-CN" altLang="en-US" sz="2000" dirty="0"/>
              <a:t>）算法展开</a:t>
            </a:r>
            <a:endParaRPr lang="en-US" sz="2000" dirty="0"/>
          </a:p>
        </p:txBody>
      </p:sp>
      <p:sp>
        <p:nvSpPr>
          <p:cNvPr id="11" name="箭头: 右 10">
            <a:extLst>
              <a:ext uri="{FF2B5EF4-FFF2-40B4-BE49-F238E27FC236}">
                <a16:creationId xmlns:a16="http://schemas.microsoft.com/office/drawing/2014/main" id="{032E56A5-CABC-4BB4-9A39-CC7A3C270FAA}"/>
              </a:ext>
            </a:extLst>
          </p:cNvPr>
          <p:cNvSpPr/>
          <p:nvPr/>
        </p:nvSpPr>
        <p:spPr bwMode="auto">
          <a:xfrm>
            <a:off x="7380312" y="5229200"/>
            <a:ext cx="288032" cy="229028"/>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014819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96</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2862322"/>
          </a:xfrm>
          <a:prstGeom prst="rect">
            <a:avLst/>
          </a:prstGeom>
          <a:noFill/>
        </p:spPr>
        <p:txBody>
          <a:bodyPr wrap="square" rtlCol="0">
            <a:spAutoFit/>
          </a:bodyPr>
          <a:lstStyle/>
          <a:p>
            <a:pPr algn="just"/>
            <a:r>
              <a:rPr lang="en-US" altLang="zh-CN" sz="2000" dirty="0"/>
              <a:t>3.1 </a:t>
            </a:r>
            <a:r>
              <a:rPr lang="zh-CN" altLang="en-US" sz="2000" b="1" dirty="0"/>
              <a:t>技术领域</a:t>
            </a:r>
            <a:r>
              <a:rPr lang="zh-CN" altLang="en-US" sz="2000" dirty="0"/>
              <a:t>： （</a:t>
            </a:r>
            <a:r>
              <a:rPr lang="zh-CN" altLang="en-US" sz="2000" dirty="0">
                <a:solidFill>
                  <a:srgbClr val="FF0000"/>
                </a:solidFill>
              </a:rPr>
              <a:t>标题的重复</a:t>
            </a:r>
            <a:r>
              <a:rPr lang="zh-CN" altLang="en-US" sz="2000" dirty="0"/>
              <a:t>）</a:t>
            </a:r>
            <a:endParaRPr lang="en-US" altLang="zh-CN" sz="2000" dirty="0"/>
          </a:p>
          <a:p>
            <a:pPr algn="just"/>
            <a:r>
              <a:rPr lang="en-US" altLang="zh-CN" sz="1200" dirty="0"/>
              <a:t>         </a:t>
            </a:r>
            <a:r>
              <a:rPr lang="zh-CN" altLang="en-US" sz="2000" dirty="0"/>
              <a:t>本发明属于图像处理技术领域，具体涉及一种全切片组织病理图像分析方法及系 统。</a:t>
            </a:r>
            <a:endParaRPr lang="en-US" altLang="zh-CN" sz="2000" dirty="0"/>
          </a:p>
          <a:p>
            <a:pPr algn="just"/>
            <a:endParaRPr lang="en-US" altLang="zh-CN" sz="2000" dirty="0"/>
          </a:p>
          <a:p>
            <a:pPr algn="just"/>
            <a:r>
              <a:rPr lang="en-US" altLang="zh-CN" sz="2000" dirty="0"/>
              <a:t>            </a:t>
            </a:r>
          </a:p>
          <a:p>
            <a:pPr algn="just"/>
            <a:endParaRPr lang="en-US" altLang="zh-CN" sz="2000" dirty="0"/>
          </a:p>
          <a:p>
            <a:pPr algn="just"/>
            <a:endParaRPr lang="en-US" altLang="zh-CN" sz="2000" dirty="0"/>
          </a:p>
          <a:p>
            <a:pPr algn="just"/>
            <a:r>
              <a:rPr lang="zh-CN" altLang="en-US" sz="2000" dirty="0"/>
              <a:t> </a:t>
            </a:r>
            <a:endParaRPr lang="en-US" altLang="zh-CN" sz="2000" dirty="0"/>
          </a:p>
          <a:p>
            <a:pPr algn="just"/>
            <a:endParaRPr lang="en-US" sz="2000" dirty="0"/>
          </a:p>
        </p:txBody>
      </p:sp>
      <p:pic>
        <p:nvPicPr>
          <p:cNvPr id="7" name="图形 6" descr="苹果色 纯色填充">
            <a:hlinkClick r:id="rId2" action="ppaction://hlinksldjump"/>
            <a:extLst>
              <a:ext uri="{FF2B5EF4-FFF2-40B4-BE49-F238E27FC236}">
                <a16:creationId xmlns:a16="http://schemas.microsoft.com/office/drawing/2014/main" id="{2E0FCD56-8D3D-4112-94DC-8B265B084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0838" y="5940204"/>
            <a:ext cx="914400" cy="914400"/>
          </a:xfrm>
          <a:prstGeom prst="rect">
            <a:avLst/>
          </a:prstGeom>
        </p:spPr>
      </p:pic>
    </p:spTree>
    <p:extLst>
      <p:ext uri="{BB962C8B-B14F-4D97-AF65-F5344CB8AC3E}">
        <p14:creationId xmlns:p14="http://schemas.microsoft.com/office/powerpoint/2010/main" val="3806859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97</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4231928"/>
          </a:xfrm>
          <a:prstGeom prst="rect">
            <a:avLst/>
          </a:prstGeom>
          <a:noFill/>
        </p:spPr>
        <p:txBody>
          <a:bodyPr wrap="square" rtlCol="0">
            <a:spAutoFit/>
          </a:bodyPr>
          <a:lstStyle/>
          <a:p>
            <a:pPr algn="just"/>
            <a:endParaRPr lang="en-US" altLang="zh-CN" sz="2000" dirty="0"/>
          </a:p>
          <a:p>
            <a:pPr algn="just"/>
            <a:r>
              <a:rPr lang="en-US" altLang="zh-CN" sz="2000" dirty="0"/>
              <a:t>3.2 </a:t>
            </a:r>
            <a:r>
              <a:rPr lang="zh-CN" altLang="en-US" sz="2000" b="1" dirty="0"/>
              <a:t>背景技术</a:t>
            </a:r>
            <a:r>
              <a:rPr lang="zh-CN" altLang="en-US" sz="2000" dirty="0"/>
              <a:t>：</a:t>
            </a:r>
            <a:r>
              <a:rPr lang="zh-CN" altLang="en-US" sz="1200" dirty="0"/>
              <a:t> </a:t>
            </a:r>
            <a:r>
              <a:rPr lang="zh-CN" altLang="en-US" sz="2000" dirty="0">
                <a:solidFill>
                  <a:srgbClr val="FF0000"/>
                </a:solidFill>
              </a:rPr>
              <a:t>（引言，问题重要，问题难点，悬而未决）</a:t>
            </a:r>
            <a:endParaRPr lang="en-US" altLang="zh-CN" sz="2000" dirty="0">
              <a:solidFill>
                <a:srgbClr val="FF0000"/>
              </a:solidFill>
            </a:endParaRPr>
          </a:p>
          <a:p>
            <a:pPr algn="just"/>
            <a:r>
              <a:rPr lang="zh-CN" altLang="en-US" sz="900" dirty="0"/>
              <a:t>       </a:t>
            </a:r>
            <a:endParaRPr lang="en-US" altLang="zh-CN" sz="900" dirty="0"/>
          </a:p>
          <a:p>
            <a:pPr algn="just"/>
            <a:r>
              <a:rPr lang="en-US" altLang="zh-CN" sz="900" dirty="0"/>
              <a:t>           </a:t>
            </a:r>
            <a:r>
              <a:rPr lang="zh-CN" altLang="en-US" sz="2000" dirty="0"/>
              <a:t>病理学检查是诊断恶性肿瘤和选择治疗的关键过程，全片病理图人工分析非常耗时</a:t>
            </a:r>
            <a:endParaRPr lang="en-US" altLang="zh-CN" sz="2000" dirty="0"/>
          </a:p>
          <a:p>
            <a:pPr algn="just"/>
            <a:endParaRPr lang="en-US" altLang="zh-CN" sz="2000" dirty="0"/>
          </a:p>
          <a:p>
            <a:pPr algn="just"/>
            <a:r>
              <a:rPr lang="en-US" altLang="zh-CN" sz="2000" dirty="0"/>
              <a:t>     </a:t>
            </a:r>
            <a:r>
              <a:rPr lang="zh-CN" altLang="en-US" sz="2000" dirty="0"/>
              <a:t>基于深度学习的</a:t>
            </a:r>
            <a:r>
              <a:rPr lang="en-US" altLang="zh-CN" sz="2000" dirty="0"/>
              <a:t>CAD</a:t>
            </a:r>
            <a:r>
              <a:rPr lang="zh-CN" altLang="en-US" sz="2000" dirty="0"/>
              <a:t>需要大量的标注，费时费力</a:t>
            </a:r>
            <a:endParaRPr lang="en-US" altLang="zh-CN" sz="2000" dirty="0"/>
          </a:p>
          <a:p>
            <a:pPr algn="just"/>
            <a:endParaRPr lang="en-US" altLang="zh-CN" sz="2000" dirty="0"/>
          </a:p>
          <a:p>
            <a:pPr algn="just"/>
            <a:r>
              <a:rPr lang="en-US" altLang="zh-CN" sz="2000" dirty="0"/>
              <a:t>     </a:t>
            </a:r>
            <a:r>
              <a:rPr lang="zh-CN" altLang="en-US" sz="2000" dirty="0"/>
              <a:t>全片病理图分析尚缺乏方案</a:t>
            </a:r>
            <a:endParaRPr lang="en-US" altLang="zh-CN" sz="2000" dirty="0"/>
          </a:p>
          <a:p>
            <a:pPr algn="just"/>
            <a:r>
              <a:rPr lang="en-US" altLang="zh-CN" sz="2000" dirty="0"/>
              <a:t>            </a:t>
            </a:r>
          </a:p>
          <a:p>
            <a:pPr algn="just"/>
            <a:endParaRPr lang="en-US" altLang="zh-CN" sz="2000" dirty="0"/>
          </a:p>
          <a:p>
            <a:pPr algn="just"/>
            <a:endParaRPr lang="en-US" altLang="zh-CN" sz="2000" dirty="0"/>
          </a:p>
          <a:p>
            <a:pPr algn="just"/>
            <a:r>
              <a:rPr lang="zh-CN" altLang="en-US" sz="2000" dirty="0"/>
              <a:t> </a:t>
            </a:r>
            <a:endParaRPr lang="en-US" altLang="zh-CN" sz="2000" dirty="0"/>
          </a:p>
          <a:p>
            <a:pPr algn="just"/>
            <a:endParaRPr lang="en-US" sz="2000" dirty="0"/>
          </a:p>
        </p:txBody>
      </p:sp>
      <p:pic>
        <p:nvPicPr>
          <p:cNvPr id="7" name="图形 6" descr="苹果色 纯色填充">
            <a:hlinkClick r:id="rId2" action="ppaction://hlinksldjump"/>
            <a:extLst>
              <a:ext uri="{FF2B5EF4-FFF2-40B4-BE49-F238E27FC236}">
                <a16:creationId xmlns:a16="http://schemas.microsoft.com/office/drawing/2014/main" id="{2E0FCD56-8D3D-4112-94DC-8B265B084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0838" y="5940204"/>
            <a:ext cx="914400" cy="914400"/>
          </a:xfrm>
          <a:prstGeom prst="rect">
            <a:avLst/>
          </a:prstGeom>
        </p:spPr>
      </p:pic>
    </p:spTree>
    <p:extLst>
      <p:ext uri="{BB962C8B-B14F-4D97-AF65-F5344CB8AC3E}">
        <p14:creationId xmlns:p14="http://schemas.microsoft.com/office/powerpoint/2010/main" val="19007785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98</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3924151"/>
          </a:xfrm>
          <a:prstGeom prst="rect">
            <a:avLst/>
          </a:prstGeom>
          <a:noFill/>
        </p:spPr>
        <p:txBody>
          <a:bodyPr wrap="square" rtlCol="0">
            <a:spAutoFit/>
          </a:bodyPr>
          <a:lstStyle/>
          <a:p>
            <a:pPr algn="just"/>
            <a:endParaRPr lang="en-US" altLang="zh-CN" sz="2000" dirty="0"/>
          </a:p>
          <a:p>
            <a:pPr algn="just"/>
            <a:r>
              <a:rPr lang="en-US" altLang="zh-CN" sz="2000" dirty="0"/>
              <a:t>3.3 </a:t>
            </a:r>
            <a:r>
              <a:rPr lang="zh-CN" altLang="en-US" sz="2000" b="1" dirty="0"/>
              <a:t>发明内容</a:t>
            </a:r>
            <a:r>
              <a:rPr lang="zh-CN" altLang="en-US" sz="2000" dirty="0"/>
              <a:t>：</a:t>
            </a:r>
            <a:r>
              <a:rPr lang="zh-CN" altLang="en-US" sz="1200" dirty="0"/>
              <a:t> </a:t>
            </a:r>
            <a:r>
              <a:rPr lang="zh-CN" altLang="en-US" sz="2000" dirty="0">
                <a:solidFill>
                  <a:srgbClr val="FF0000"/>
                </a:solidFill>
              </a:rPr>
              <a:t>（半监督方法的描述）</a:t>
            </a:r>
            <a:endParaRPr lang="en-US" altLang="zh-CN" sz="2000" dirty="0">
              <a:solidFill>
                <a:srgbClr val="FF0000"/>
              </a:solidFill>
            </a:endParaRPr>
          </a:p>
          <a:p>
            <a:pPr algn="just"/>
            <a:r>
              <a:rPr lang="zh-CN" altLang="en-US" sz="900" dirty="0"/>
              <a:t>       </a:t>
            </a:r>
            <a:endParaRPr lang="en-US" altLang="zh-CN" sz="900" dirty="0"/>
          </a:p>
          <a:p>
            <a:pPr algn="just"/>
            <a:r>
              <a:rPr lang="en-US" altLang="zh-CN" sz="900" dirty="0"/>
              <a:t>           </a:t>
            </a:r>
            <a:r>
              <a:rPr lang="zh-CN" altLang="en-US" sz="2000" dirty="0"/>
              <a:t>主要流程方案</a:t>
            </a:r>
            <a:endParaRPr lang="en-US" altLang="zh-CN" sz="2000" dirty="0"/>
          </a:p>
          <a:p>
            <a:pPr algn="just"/>
            <a:r>
              <a:rPr lang="en-US" altLang="zh-CN" sz="2000" dirty="0"/>
              <a:t>     </a:t>
            </a:r>
          </a:p>
          <a:p>
            <a:pPr algn="just"/>
            <a:r>
              <a:rPr lang="en-US" altLang="zh-CN" sz="2000" dirty="0"/>
              <a:t>     </a:t>
            </a:r>
            <a:r>
              <a:rPr lang="zh-CN" altLang="en-US" sz="2000" dirty="0"/>
              <a:t>半监督方法</a:t>
            </a:r>
            <a:endParaRPr lang="en-US" altLang="zh-CN" sz="2000" dirty="0"/>
          </a:p>
          <a:p>
            <a:pPr algn="just"/>
            <a:endParaRPr lang="en-US" altLang="zh-CN" sz="2000" dirty="0"/>
          </a:p>
          <a:p>
            <a:pPr algn="just"/>
            <a:r>
              <a:rPr lang="en-US" altLang="zh-CN" sz="2000" dirty="0"/>
              <a:t>     </a:t>
            </a:r>
            <a:r>
              <a:rPr lang="zh-CN" altLang="en-US" sz="2000" dirty="0"/>
              <a:t>发明的效果特色</a:t>
            </a:r>
            <a:endParaRPr lang="en-US" altLang="zh-CN" sz="2000" dirty="0"/>
          </a:p>
          <a:p>
            <a:pPr algn="just"/>
            <a:r>
              <a:rPr lang="en-US" altLang="zh-CN" sz="2000" dirty="0"/>
              <a:t>            </a:t>
            </a:r>
          </a:p>
          <a:p>
            <a:pPr algn="just"/>
            <a:endParaRPr lang="en-US" altLang="zh-CN" sz="2000" dirty="0"/>
          </a:p>
          <a:p>
            <a:pPr algn="just"/>
            <a:endParaRPr lang="en-US" altLang="zh-CN" sz="2000" dirty="0"/>
          </a:p>
          <a:p>
            <a:pPr algn="just"/>
            <a:r>
              <a:rPr lang="zh-CN" altLang="en-US" sz="2000" dirty="0"/>
              <a:t> </a:t>
            </a:r>
            <a:endParaRPr lang="en-US" altLang="zh-CN" sz="2000" dirty="0"/>
          </a:p>
          <a:p>
            <a:pPr algn="just"/>
            <a:endParaRPr lang="en-US" sz="2000" dirty="0"/>
          </a:p>
        </p:txBody>
      </p:sp>
      <p:pic>
        <p:nvPicPr>
          <p:cNvPr id="7" name="图形 6" descr="苹果色 纯色填充">
            <a:hlinkClick r:id="rId2" action="ppaction://hlinksldjump"/>
            <a:extLst>
              <a:ext uri="{FF2B5EF4-FFF2-40B4-BE49-F238E27FC236}">
                <a16:creationId xmlns:a16="http://schemas.microsoft.com/office/drawing/2014/main" id="{2E0FCD56-8D3D-4112-94DC-8B265B084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0838" y="5940204"/>
            <a:ext cx="914400" cy="914400"/>
          </a:xfrm>
          <a:prstGeom prst="rect">
            <a:avLst/>
          </a:prstGeom>
        </p:spPr>
      </p:pic>
    </p:spTree>
    <p:extLst>
      <p:ext uri="{BB962C8B-B14F-4D97-AF65-F5344CB8AC3E}">
        <p14:creationId xmlns:p14="http://schemas.microsoft.com/office/powerpoint/2010/main" val="15932748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0000FF"/>
                </a:solidFill>
                <a:effectLst>
                  <a:outerShdw blurRad="38100" dist="38100" dir="2700000" algn="tl">
                    <a:srgbClr val="000000"/>
                  </a:outerShdw>
                </a:effectLst>
                <a:latin typeface="宋体" panose="02010600030101010101" pitchFamily="2" charset="-122"/>
              </a:rPr>
              <a:t>第</a:t>
            </a:r>
            <a:r>
              <a:rPr lang="zh-CN" altLang="en-US" sz="4400" b="1" dirty="0">
                <a:solidFill>
                  <a:srgbClr val="0000FF"/>
                </a:solidFill>
                <a:effectLst>
                  <a:outerShdw blurRad="38100" dist="38100" dir="2700000" algn="tl">
                    <a:srgbClr val="000000"/>
                  </a:outerShdw>
                </a:effectLst>
                <a:latin typeface="宋体" panose="02010600030101010101" pitchFamily="2" charset="-122"/>
              </a:rPr>
              <a:t>五</a:t>
            </a:r>
            <a:r>
              <a:rPr lang="zh-CN" altLang="en-US" b="1" dirty="0">
                <a:solidFill>
                  <a:srgbClr val="0000FF"/>
                </a:solidFill>
                <a:effectLst>
                  <a:outerShdw blurRad="38100" dist="38100" dir="2700000" algn="tl">
                    <a:srgbClr val="000000"/>
                  </a:outerShdw>
                </a:effectLst>
                <a:latin typeface="宋体" panose="02010600030101010101" pitchFamily="2" charset="-122"/>
              </a:rPr>
              <a:t>章专利写作范例剖析</a:t>
            </a:r>
            <a:endParaRPr lang="zh-CN" altLang="en-US" dirty="0"/>
          </a:p>
        </p:txBody>
      </p:sp>
      <p:sp>
        <p:nvSpPr>
          <p:cNvPr id="4" name="灯片编号占位符 3"/>
          <p:cNvSpPr>
            <a:spLocks noGrp="1"/>
          </p:cNvSpPr>
          <p:nvPr>
            <p:ph type="sldNum" sz="quarter" idx="12"/>
          </p:nvPr>
        </p:nvSpPr>
        <p:spPr/>
        <p:txBody>
          <a:bodyPr/>
          <a:lstStyle/>
          <a:p>
            <a:pPr>
              <a:defRPr/>
            </a:pPr>
            <a:fld id="{F5B3F876-A004-4157-8DFA-8947287857F1}" type="slidenum">
              <a:rPr lang="en-US" altLang="zh-CN" smtClean="0"/>
              <a:t>99</a:t>
            </a:fld>
            <a:endParaRPr lang="en-US" altLang="zh-CN"/>
          </a:p>
        </p:txBody>
      </p:sp>
      <p:sp>
        <p:nvSpPr>
          <p:cNvPr id="3" name="文本框 2">
            <a:extLst>
              <a:ext uri="{FF2B5EF4-FFF2-40B4-BE49-F238E27FC236}">
                <a16:creationId xmlns:a16="http://schemas.microsoft.com/office/drawing/2014/main" id="{50E33078-4570-43EC-8955-4BF1132432E3}"/>
              </a:ext>
            </a:extLst>
          </p:cNvPr>
          <p:cNvSpPr txBox="1"/>
          <p:nvPr/>
        </p:nvSpPr>
        <p:spPr>
          <a:xfrm>
            <a:off x="1043608" y="859128"/>
            <a:ext cx="7704856" cy="2385268"/>
          </a:xfrm>
          <a:prstGeom prst="rect">
            <a:avLst/>
          </a:prstGeom>
          <a:noFill/>
        </p:spPr>
        <p:txBody>
          <a:bodyPr wrap="square" rtlCol="0">
            <a:spAutoFit/>
          </a:bodyPr>
          <a:lstStyle/>
          <a:p>
            <a:pPr algn="just"/>
            <a:endParaRPr lang="en-US" altLang="zh-CN" sz="2000" dirty="0"/>
          </a:p>
          <a:p>
            <a:pPr algn="just"/>
            <a:r>
              <a:rPr lang="en-US" altLang="zh-CN" sz="2000" dirty="0"/>
              <a:t>3.4 </a:t>
            </a:r>
            <a:r>
              <a:rPr lang="zh-CN" altLang="en-US" sz="2000" b="1" dirty="0"/>
              <a:t>附图说明</a:t>
            </a:r>
            <a:r>
              <a:rPr lang="zh-CN" altLang="en-US" sz="2000" dirty="0"/>
              <a:t>：（</a:t>
            </a:r>
            <a:r>
              <a:rPr lang="zh-CN" altLang="en-US" sz="2000" dirty="0">
                <a:solidFill>
                  <a:srgbClr val="FF0000"/>
                </a:solidFill>
              </a:rPr>
              <a:t>对本发明的进一步理解</a:t>
            </a:r>
            <a:r>
              <a:rPr lang="zh-CN" altLang="en-US" sz="2000" dirty="0"/>
              <a:t>）</a:t>
            </a:r>
            <a:endParaRPr lang="en-US" altLang="zh-CN" sz="2000" dirty="0"/>
          </a:p>
          <a:p>
            <a:pPr algn="just"/>
            <a:endParaRPr lang="en-US" altLang="zh-CN" sz="900" dirty="0"/>
          </a:p>
          <a:p>
            <a:pPr algn="just"/>
            <a:r>
              <a:rPr lang="en-US" altLang="zh-CN" sz="900" dirty="0"/>
              <a:t>           </a:t>
            </a:r>
            <a:r>
              <a:rPr lang="en-US" altLang="zh-CN" sz="2000" dirty="0"/>
              <a:t>            </a:t>
            </a:r>
          </a:p>
          <a:p>
            <a:pPr algn="just"/>
            <a:endParaRPr lang="en-US" altLang="zh-CN" sz="2000" dirty="0"/>
          </a:p>
          <a:p>
            <a:pPr algn="just"/>
            <a:endParaRPr lang="en-US" altLang="zh-CN" sz="2000" dirty="0"/>
          </a:p>
          <a:p>
            <a:pPr algn="just"/>
            <a:r>
              <a:rPr lang="zh-CN" altLang="en-US" sz="2000" dirty="0"/>
              <a:t> </a:t>
            </a:r>
            <a:endParaRPr lang="en-US" altLang="zh-CN" sz="2000" dirty="0"/>
          </a:p>
          <a:p>
            <a:pPr algn="just"/>
            <a:endParaRPr lang="en-US" sz="2000" dirty="0"/>
          </a:p>
        </p:txBody>
      </p:sp>
      <p:pic>
        <p:nvPicPr>
          <p:cNvPr id="7" name="图形 6" descr="苹果色 纯色填充">
            <a:hlinkClick r:id="rId2" action="ppaction://hlinksldjump"/>
            <a:extLst>
              <a:ext uri="{FF2B5EF4-FFF2-40B4-BE49-F238E27FC236}">
                <a16:creationId xmlns:a16="http://schemas.microsoft.com/office/drawing/2014/main" id="{2E0FCD56-8D3D-4112-94DC-8B265B084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0838" y="5940204"/>
            <a:ext cx="914400" cy="914400"/>
          </a:xfrm>
          <a:prstGeom prst="rect">
            <a:avLst/>
          </a:prstGeom>
        </p:spPr>
      </p:pic>
      <p:pic>
        <p:nvPicPr>
          <p:cNvPr id="6" name="图片 5">
            <a:extLst>
              <a:ext uri="{FF2B5EF4-FFF2-40B4-BE49-F238E27FC236}">
                <a16:creationId xmlns:a16="http://schemas.microsoft.com/office/drawing/2014/main" id="{0A621D67-17B2-4517-978D-D88E9E3E2D23}"/>
              </a:ext>
            </a:extLst>
          </p:cNvPr>
          <p:cNvPicPr>
            <a:picLocks noChangeAspect="1"/>
          </p:cNvPicPr>
          <p:nvPr/>
        </p:nvPicPr>
        <p:blipFill>
          <a:blip r:embed="rId5"/>
          <a:stretch>
            <a:fillRect/>
          </a:stretch>
        </p:blipFill>
        <p:spPr>
          <a:xfrm>
            <a:off x="1246803" y="2126714"/>
            <a:ext cx="7627559" cy="2973782"/>
          </a:xfrm>
          <a:prstGeom prst="rect">
            <a:avLst/>
          </a:prstGeom>
        </p:spPr>
      </p:pic>
    </p:spTree>
    <p:extLst>
      <p:ext uri="{BB962C8B-B14F-4D97-AF65-F5344CB8AC3E}">
        <p14:creationId xmlns:p14="http://schemas.microsoft.com/office/powerpoint/2010/main" val="28796294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Y0MzQwNDM3NzMyOTAwZGViMTFjZmY0M2U4NTllMzgifQ=="/>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d66ed4ce-b854-469d-b9ce-25063409b23b}"/>
  <p:tag name="TABLE_ENDDRAG_ORIGIN_RECT" val="700*386"/>
  <p:tag name="TABLE_ENDDRAG_RECT" val="12*156*700*386"/>
</p:tagLst>
</file>

<file path=ppt/tags/tag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390,&quot;width&quot;:5706}"/>
</p:tagLst>
</file>

<file path=ppt/tags/tag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f1772362-d663-4dc8-bf7a-d9b263158952}"/>
  <p:tag name="KSO_WM_UNIT_TYPE" val="i"/>
</p:tagLst>
</file>

<file path=ppt/theme/theme1.xml><?xml version="1.0" encoding="utf-8"?>
<a:theme xmlns:a="http://schemas.openxmlformats.org/drawingml/2006/main" name="Notebook">
  <a:themeElements>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fontScheme name="Notebook">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Notebook 1">
        <a:dk1>
          <a:srgbClr val="000000"/>
        </a:dk1>
        <a:lt1>
          <a:srgbClr val="FEFDE3"/>
        </a:lt1>
        <a:dk2>
          <a:srgbClr val="221304"/>
        </a:dk2>
        <a:lt2>
          <a:srgbClr val="CBBD83"/>
        </a:lt2>
        <a:accent1>
          <a:srgbClr val="A1BD69"/>
        </a:accent1>
        <a:accent2>
          <a:srgbClr val="3694B6"/>
        </a:accent2>
        <a:accent3>
          <a:srgbClr val="FEFEE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2">
        <a:dk1>
          <a:srgbClr val="000000"/>
        </a:dk1>
        <a:lt1>
          <a:srgbClr val="FFFFFF"/>
        </a:lt1>
        <a:dk2>
          <a:srgbClr val="221304"/>
        </a:dk2>
        <a:lt2>
          <a:srgbClr val="CBBD83"/>
        </a:lt2>
        <a:accent1>
          <a:srgbClr val="A1BD69"/>
        </a:accent1>
        <a:accent2>
          <a:srgbClr val="3694B6"/>
        </a:accent2>
        <a:accent3>
          <a:srgbClr val="FFFFFF"/>
        </a:accent3>
        <a:accent4>
          <a:srgbClr val="000000"/>
        </a:accent4>
        <a:accent5>
          <a:srgbClr val="CDDBB9"/>
        </a:accent5>
        <a:accent6>
          <a:srgbClr val="3086A5"/>
        </a:accent6>
        <a:hlink>
          <a:srgbClr val="660066"/>
        </a:hlink>
        <a:folHlink>
          <a:srgbClr val="666699"/>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DDDDDD"/>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Designs\Notebook.pot</Template>
  <TotalTime>1806</TotalTime>
  <Words>6354</Words>
  <Application>Microsoft Office PowerPoint</Application>
  <PresentationFormat>全屏显示(4:3)</PresentationFormat>
  <Paragraphs>574</Paragraphs>
  <Slides>108</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108</vt:i4>
      </vt:variant>
    </vt:vector>
  </HeadingPairs>
  <TitlesOfParts>
    <vt:vector size="125" baseType="lpstr">
      <vt:lpstr>-apple-system</vt:lpstr>
      <vt:lpstr>Helvetica Neue</vt:lpstr>
      <vt:lpstr>方正大标宋简体</vt:lpstr>
      <vt:lpstr>仿宋</vt:lpstr>
      <vt:lpstr>黑体</vt:lpstr>
      <vt:lpstr>华光彩云_CNKI</vt:lpstr>
      <vt:lpstr>华文楷体</vt:lpstr>
      <vt:lpstr>华文新魏</vt:lpstr>
      <vt:lpstr>楷体_GB2312</vt:lpstr>
      <vt:lpstr>宋体</vt:lpstr>
      <vt:lpstr>Arial</vt:lpstr>
      <vt:lpstr>Arial Black</vt:lpstr>
      <vt:lpstr>Calibri</vt:lpstr>
      <vt:lpstr>Times New Roman</vt:lpstr>
      <vt:lpstr>Wingdings</vt:lpstr>
      <vt:lpstr>Notebook</vt:lpstr>
      <vt:lpstr>Acrobat Document</vt:lpstr>
      <vt:lpstr>《专业写作与口头表达》</vt:lpstr>
      <vt:lpstr>Dataset and Code (Pytorch) for Histopathological Image Analysis </vt:lpstr>
      <vt:lpstr>A whole slide</vt:lpstr>
      <vt:lpstr>课时安排</vt:lpstr>
      <vt:lpstr>课程网站</vt:lpstr>
      <vt:lpstr>关于学位论文的花絮</vt:lpstr>
      <vt:lpstr>一页纸的博士论文</vt:lpstr>
      <vt:lpstr>维特根斯坦《逻辑哲学导论》</vt:lpstr>
      <vt:lpstr>科研成果的形态</vt:lpstr>
      <vt:lpstr>研究报告撰写规范</vt:lpstr>
      <vt:lpstr>PowerPoint 演示文稿</vt:lpstr>
      <vt:lpstr>PowerPoint 演示文稿</vt:lpstr>
      <vt:lpstr>PowerPoint 演示文稿</vt:lpstr>
      <vt:lpstr>研究报告撰写规范</vt:lpstr>
      <vt:lpstr>PowerPoint 演示文稿</vt:lpstr>
      <vt:lpstr>PowerPoint 演示文稿</vt:lpstr>
      <vt:lpstr>PowerPoint 演示文稿</vt:lpstr>
      <vt:lpstr>范文</vt:lpstr>
      <vt:lpstr>3GPP的标准制订与提案撰写</vt:lpstr>
      <vt:lpstr>3GPP的标准制订与提案撰写</vt:lpstr>
      <vt:lpstr>3GPP的标准制订与提案撰写</vt:lpstr>
      <vt:lpstr>3GPP的标准制订与提案撰写</vt:lpstr>
      <vt:lpstr>技术提案的模版</vt:lpstr>
      <vt:lpstr>PowerPoint 演示文稿</vt:lpstr>
      <vt:lpstr>3GPP的技术规范（TS）</vt:lpstr>
      <vt:lpstr>3GPP的Release是什么意思？</vt:lpstr>
      <vt:lpstr>3GPP FAQ</vt:lpstr>
      <vt:lpstr>白皮书撰写</vt:lpstr>
      <vt:lpstr>标准提案撰写</vt:lpstr>
      <vt:lpstr>最近的新闻</vt:lpstr>
      <vt:lpstr>标准：最重要的成果之一</vt:lpstr>
      <vt:lpstr>可以个人参与的标准</vt:lpstr>
      <vt:lpstr>如何参与IEEE标准制订？</vt:lpstr>
      <vt:lpstr>华为公布对5G手机专利许可收费标准的启示</vt:lpstr>
      <vt:lpstr>专利交底书撰写</vt:lpstr>
      <vt:lpstr>专利交底书</vt:lpstr>
      <vt:lpstr>专利交底书</vt:lpstr>
      <vt:lpstr>第五章 专利写作</vt:lpstr>
      <vt:lpstr>第五章 专利写作</vt:lpstr>
      <vt:lpstr>PowerPoint 演示文稿</vt:lpstr>
      <vt:lpstr>PowerPoint 演示文稿</vt:lpstr>
      <vt:lpstr>PowerPoint 演示文稿</vt:lpstr>
      <vt:lpstr>PowerPoint 演示文稿</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第五章 专利写作</vt:lpstr>
      <vt:lpstr>PowerPoint 演示文稿</vt:lpstr>
      <vt:lpstr>第五章 专利写作</vt:lpstr>
      <vt:lpstr>第五章 专利写作</vt:lpstr>
      <vt:lpstr>PowerPoint 演示文稿</vt:lpstr>
      <vt:lpstr>第五章 专利写作</vt:lpstr>
      <vt:lpstr>第五章 专利写作</vt:lpstr>
      <vt:lpstr>第五章 专利写作</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 专利写作范例剖析</vt:lpstr>
      <vt:lpstr>第五章专利写作范例剖析</vt:lpstr>
      <vt:lpstr>第五章专利写作范例剖析</vt:lpstr>
      <vt:lpstr>第五章专利写作范例剖析</vt:lpstr>
      <vt:lpstr>第五章专利写作范例剖析</vt:lpstr>
      <vt:lpstr>第五章专利写作范例剖析</vt:lpstr>
      <vt:lpstr>第五章专利写作范例剖析</vt:lpstr>
      <vt:lpstr>第五章专利写作范例剖析</vt:lpstr>
      <vt:lpstr>第五章专利写作范例剖析</vt:lpstr>
      <vt:lpstr>第五章专利写作范例剖析</vt:lpstr>
      <vt:lpstr>第五章专利写作范例剖析</vt:lpstr>
      <vt:lpstr>第五章 作业</vt:lpstr>
      <vt:lpstr>第五章 作业</vt:lpstr>
      <vt:lpstr>第六章 专利讲解</vt:lpstr>
      <vt:lpstr>第六讲 作业</vt:lpstr>
      <vt:lpstr>第八章 学期总结</vt:lpstr>
      <vt:lpstr>第八讲 作业</vt:lpstr>
    </vt:vector>
  </TitlesOfParts>
  <Company>dna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电子系统RF与天线</dc:title>
  <dc:creator>yyw</dc:creator>
  <cp:lastModifiedBy>qi jin</cp:lastModifiedBy>
  <cp:revision>872</cp:revision>
  <dcterms:created xsi:type="dcterms:W3CDTF">2005-02-24T04:03:00Z</dcterms:created>
  <dcterms:modified xsi:type="dcterms:W3CDTF">2023-03-23T13:55:12Z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AA8AA0B6B5DD44498CAA86539901644B</vt:lpwstr>
  </property>
  <property fmtid="{D5CDD505-2E9C-101B-9397-08002B2CF9AE}" pid="3" name="KSOProductBuildVer">
    <vt:lpwstr>2052-11.1.0.11744</vt:lpwstr>
  </property>
  <property fmtid="{D5CDD505-2E9C-101B-9397-08002B2CF9AE}" pid="4" name="KSOSaveFontToCloudKey">
    <vt:lpwstr>13076337_cloud</vt:lpwstr>
  </property>
</Properties>
</file>